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824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9" r:id="rId4"/>
    <p:sldId id="270" r:id="rId5"/>
    <p:sldId id="260" r:id="rId6"/>
    <p:sldId id="261" r:id="rId7"/>
    <p:sldId id="258" r:id="rId8"/>
    <p:sldId id="269" r:id="rId9"/>
    <p:sldId id="262" r:id="rId10"/>
    <p:sldId id="271" r:id="rId11"/>
    <p:sldId id="272" r:id="rId12"/>
    <p:sldId id="273" r:id="rId13"/>
    <p:sldId id="266" r:id="rId14"/>
    <p:sldId id="267" r:id="rId15"/>
    <p:sldId id="264" r:id="rId16"/>
    <p:sldId id="268" r:id="rId17"/>
    <p:sldId id="265" r:id="rId18"/>
    <p:sldId id="275" r:id="rId19"/>
    <p:sldId id="274" r:id="rId20"/>
  </p:sldIdLst>
  <p:sldSz cx="10160000" cy="7620000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173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346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519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689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5863" algn="l" defTabSz="914346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036" algn="l" defTabSz="914346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208" algn="l" defTabSz="914346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380" algn="l" defTabSz="914346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C889C6CB-5678-45A2-86EA-AD4BAC638BB0}">
          <p14:sldIdLst>
            <p14:sldId id="256"/>
            <p14:sldId id="257"/>
            <p14:sldId id="259"/>
            <p14:sldId id="270"/>
            <p14:sldId id="260"/>
            <p14:sldId id="261"/>
            <p14:sldId id="258"/>
            <p14:sldId id="269"/>
            <p14:sldId id="262"/>
            <p14:sldId id="271"/>
            <p14:sldId id="272"/>
            <p14:sldId id="273"/>
            <p14:sldId id="266"/>
            <p14:sldId id="267"/>
            <p14:sldId id="264"/>
            <p14:sldId id="268"/>
            <p14:sldId id="265"/>
            <p14:sldId id="275"/>
            <p14:sldId id="27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38" autoAdjust="0"/>
    <p:restoredTop sz="94336" autoAdjust="0"/>
  </p:normalViewPr>
  <p:slideViewPr>
    <p:cSldViewPr>
      <p:cViewPr varScale="1">
        <p:scale>
          <a:sx n="50" d="100"/>
          <a:sy n="50" d="100"/>
        </p:scale>
        <p:origin x="-730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38" y="13757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21C6CFAD-4FEB-405E-A254-1681FBAD54EC}" type="datetimeFigureOut">
              <a:rPr lang="en-US" smtClean="0"/>
              <a:t>6/26/2011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8200A1A2-9731-4F41-9781-60AD0EFC4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5335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5280" y="0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5360" y="4560570"/>
            <a:ext cx="5364480" cy="4320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140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5280" y="9121140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54CEF8BC-56BE-4682-9BB0-C3BFCD6709A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32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173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346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519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689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5863" algn="l" defTabSz="9143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36" algn="l" defTabSz="9143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08" algn="l" defTabSz="9143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80" algn="l" defTabSz="9143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CEF8BC-56BE-4682-9BB0-C3BFCD6709A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51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POVESTE</a:t>
            </a:r>
            <a:r>
              <a:rPr lang="en-US" baseline="0" dirty="0" smtClean="0"/>
              <a:t> !!! </a:t>
            </a:r>
            <a:r>
              <a:rPr lang="en-US" baseline="0" dirty="0" err="1" smtClean="0"/>
              <a:t>incerc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gluma</a:t>
            </a:r>
            <a:endParaRPr lang="en-US" baseline="0" dirty="0" smtClean="0"/>
          </a:p>
          <a:p>
            <a:r>
              <a:rPr lang="en-US" dirty="0" err="1" smtClean="0"/>
              <a:t>Colegi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nu </a:t>
            </a:r>
            <a:r>
              <a:rPr lang="en-US" baseline="0" dirty="0" err="1" smtClean="0"/>
              <a:t>erau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bucurosi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linistita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pentru</a:t>
            </a:r>
            <a:r>
              <a:rPr lang="en-US" baseline="0" dirty="0" smtClean="0"/>
              <a:t> nu </a:t>
            </a:r>
            <a:r>
              <a:rPr lang="en-US" baseline="0" dirty="0" err="1" smtClean="0"/>
              <a:t>credeau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poate</a:t>
            </a:r>
            <a:r>
              <a:rPr lang="en-US" baseline="0" dirty="0" smtClean="0"/>
              <a:t>? </a:t>
            </a:r>
          </a:p>
          <a:p>
            <a:r>
              <a:rPr lang="en-US" baseline="0" dirty="0" smtClean="0"/>
              <a:t> : </a:t>
            </a:r>
            <a:r>
              <a:rPr lang="en-US" baseline="0" dirty="0" err="1" smtClean="0"/>
              <a:t>daca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redenumesc</a:t>
            </a:r>
            <a:r>
              <a:rPr lang="en-US" baseline="0" dirty="0" smtClean="0"/>
              <a:t>? </a:t>
            </a:r>
          </a:p>
          <a:p>
            <a:r>
              <a:rPr lang="en-US" baseline="0" dirty="0" smtClean="0"/>
              <a:t> : </a:t>
            </a:r>
            <a:r>
              <a:rPr lang="en-US" baseline="0" dirty="0" err="1" smtClean="0"/>
              <a:t>daca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adaug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functie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aiurea</a:t>
            </a:r>
            <a:endParaRPr lang="en-US" baseline="0" dirty="0" smtClean="0"/>
          </a:p>
          <a:p>
            <a:r>
              <a:rPr lang="en-US" baseline="0" dirty="0" smtClean="0"/>
              <a:t> : </a:t>
            </a:r>
            <a:r>
              <a:rPr lang="en-US" baseline="0" dirty="0" err="1" smtClean="0"/>
              <a:t>daca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sterg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unele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conditii</a:t>
            </a:r>
            <a:endParaRPr lang="en-US" baseline="0" dirty="0" smtClean="0"/>
          </a:p>
          <a:p>
            <a:r>
              <a:rPr lang="en-US" baseline="0" dirty="0" smtClean="0"/>
              <a:t> ? Ma </a:t>
            </a:r>
            <a:r>
              <a:rPr lang="en-US" baseline="0" dirty="0" err="1" smtClean="0"/>
              <a:t>mai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prinde</a:t>
            </a:r>
            <a:r>
              <a:rPr lang="en-US" baseline="0" dirty="0" smtClean="0"/>
              <a:t> ? </a:t>
            </a:r>
          </a:p>
          <a:p>
            <a:r>
              <a:rPr lang="en-US" baseline="0" dirty="0" smtClean="0"/>
              <a:t>DA…</a:t>
            </a:r>
          </a:p>
          <a:p>
            <a:r>
              <a:rPr lang="en-US" baseline="0" dirty="0" smtClean="0"/>
              <a:t>Cum 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CEF8BC-56BE-4682-9BB0-C3BFCD6709A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85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CEF8BC-56BE-4682-9BB0-C3BFCD6709A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04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CEF8BC-56BE-4682-9BB0-C3BFCD6709A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919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CEF8BC-56BE-4682-9BB0-C3BFCD6709A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759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54000" y="254000"/>
            <a:ext cx="9662160" cy="670560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35183" y="5948848"/>
            <a:ext cx="9692640" cy="1479533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78000"/>
            <a:ext cx="8636000" cy="1977898"/>
          </a:xfrm>
        </p:spPr>
        <p:txBody>
          <a:bodyPr anchor="b">
            <a:normAutofit/>
          </a:bodyPr>
          <a:lstStyle>
            <a:lvl1pPr>
              <a:defRPr sz="49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51112"/>
            <a:ext cx="7112000" cy="163688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5079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59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3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19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99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7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5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639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A85F4-E4B5-47B4-8A36-3352FDDE70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79C65-99FB-47AD-BF50-9CB49816074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54000" y="254000"/>
            <a:ext cx="9662160" cy="1584960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2BE8B-0A57-461A-A99F-9894DB9C4135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35183" y="793546"/>
            <a:ext cx="9692640" cy="1479533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6000" y="1608667"/>
            <a:ext cx="2286000" cy="4985926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1608667"/>
            <a:ext cx="6688667" cy="4985927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51B63-6B47-42A0-B5A3-834FF98533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54000" y="254000"/>
            <a:ext cx="9662160" cy="526288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719376" y="4670658"/>
            <a:ext cx="3196032" cy="793362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01599" tIns="50799" rIns="101599" bIns="5079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910356" y="4528100"/>
            <a:ext cx="6160572" cy="94459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01599" tIns="50799" rIns="101599" bIns="5079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3143031" y="4541736"/>
            <a:ext cx="6075533" cy="86030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101599" tIns="50799" rIns="101599" bIns="5079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6232765" y="4526861"/>
            <a:ext cx="3675556" cy="723943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101599" tIns="50799" rIns="101599" bIns="5079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35183" y="4509505"/>
            <a:ext cx="9692640" cy="1477638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101599" tIns="50799" rIns="101599" bIns="5079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702" y="2737289"/>
            <a:ext cx="8636000" cy="1693333"/>
          </a:xfrm>
        </p:spPr>
        <p:txBody>
          <a:bodyPr anchor="t">
            <a:normAutofit/>
          </a:bodyPr>
          <a:lstStyle>
            <a:lvl1pPr algn="ctr">
              <a:defRPr sz="49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9294" y="1597165"/>
            <a:ext cx="7130816" cy="1044223"/>
          </a:xfrm>
        </p:spPr>
        <p:txBody>
          <a:bodyPr anchor="b"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50799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599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239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319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53997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04797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5559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06395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38776-03E5-4BA3-B982-64B23AAE9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3691C-2825-4277-84BE-9F38E278A70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751839" y="2976880"/>
            <a:ext cx="4246880" cy="38303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161280" y="2976880"/>
            <a:ext cx="4246880" cy="38303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1840" y="2975682"/>
            <a:ext cx="4246880" cy="710847"/>
          </a:xfrm>
        </p:spPr>
        <p:txBody>
          <a:bodyPr anchor="ctr"/>
          <a:lstStyle>
            <a:lvl1pPr marL="0" indent="0" algn="ctr">
              <a:buNone/>
              <a:defRPr sz="2700" b="0">
                <a:solidFill>
                  <a:schemeClr val="tx2"/>
                </a:solidFill>
                <a:latin typeface="+mj-lt"/>
              </a:defRPr>
            </a:lvl1pPr>
            <a:lvl2pPr marL="507995" indent="0">
              <a:buNone/>
              <a:defRPr sz="2200" b="1"/>
            </a:lvl2pPr>
            <a:lvl3pPr marL="1015990" indent="0">
              <a:buNone/>
              <a:defRPr sz="2000" b="1"/>
            </a:lvl3pPr>
            <a:lvl4pPr marL="1523985" indent="0">
              <a:buNone/>
              <a:defRPr sz="1800" b="1"/>
            </a:lvl4pPr>
            <a:lvl5pPr marL="2031980" indent="0">
              <a:buNone/>
              <a:defRPr sz="1800" b="1"/>
            </a:lvl5pPr>
            <a:lvl6pPr marL="2539975" indent="0">
              <a:buNone/>
              <a:defRPr sz="1800" b="1"/>
            </a:lvl6pPr>
            <a:lvl7pPr marL="3047970" indent="0">
              <a:buNone/>
              <a:defRPr sz="1800" b="1"/>
            </a:lvl7pPr>
            <a:lvl8pPr marL="3555964" indent="0">
              <a:buNone/>
              <a:defRPr sz="1800" b="1"/>
            </a:lvl8pPr>
            <a:lvl9pPr marL="4063959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2591" y="3810000"/>
            <a:ext cx="4244506" cy="299684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4667" y="2975681"/>
            <a:ext cx="4246880" cy="710847"/>
          </a:xfrm>
        </p:spPr>
        <p:txBody>
          <a:bodyPr anchor="ctr"/>
          <a:lstStyle>
            <a:lvl1pPr marL="0" indent="0" algn="ctr">
              <a:buNone/>
              <a:defRPr sz="2700" b="0" i="0">
                <a:solidFill>
                  <a:schemeClr val="tx2"/>
                </a:solidFill>
                <a:latin typeface="+mj-lt"/>
              </a:defRPr>
            </a:lvl1pPr>
            <a:lvl2pPr marL="507995" indent="0">
              <a:buNone/>
              <a:defRPr sz="2200" b="1"/>
            </a:lvl2pPr>
            <a:lvl3pPr marL="1015990" indent="0">
              <a:buNone/>
              <a:defRPr sz="2000" b="1"/>
            </a:lvl3pPr>
            <a:lvl4pPr marL="1523985" indent="0">
              <a:buNone/>
              <a:defRPr sz="1800" b="1"/>
            </a:lvl4pPr>
            <a:lvl5pPr marL="2031980" indent="0">
              <a:buNone/>
              <a:defRPr sz="1800" b="1"/>
            </a:lvl5pPr>
            <a:lvl6pPr marL="2539975" indent="0">
              <a:buNone/>
              <a:defRPr sz="1800" b="1"/>
            </a:lvl6pPr>
            <a:lvl7pPr marL="3047970" indent="0">
              <a:buNone/>
              <a:defRPr sz="1800" b="1"/>
            </a:lvl7pPr>
            <a:lvl8pPr marL="3555964" indent="0">
              <a:buNone/>
              <a:defRPr sz="1800" b="1"/>
            </a:lvl8pPr>
            <a:lvl9pPr marL="4063959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61139" y="3810000"/>
            <a:ext cx="4246880" cy="299684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55620-598D-46BA-880A-33C6F006EB3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2D329-7B31-43D5-A943-3C18212445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54000" y="254000"/>
            <a:ext cx="9662160" cy="1584960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35183" y="793545"/>
            <a:ext cx="9692640" cy="1477638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25F23-5E08-421E-9170-D19A85C1E1D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54000" y="254000"/>
            <a:ext cx="9662160" cy="1584960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D220D-7DEE-43C7-8DE8-B732FFA415E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0" y="3979334"/>
            <a:ext cx="3725333" cy="2116668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67"/>
              </a:spcAft>
              <a:buNone/>
              <a:defRPr sz="2000">
                <a:solidFill>
                  <a:schemeClr val="tx2"/>
                </a:solidFill>
              </a:defRPr>
            </a:lvl1pPr>
            <a:lvl2pPr marL="507995" indent="0">
              <a:buNone/>
              <a:defRPr sz="1300"/>
            </a:lvl2pPr>
            <a:lvl3pPr marL="1015990" indent="0">
              <a:buNone/>
              <a:defRPr sz="1100"/>
            </a:lvl3pPr>
            <a:lvl4pPr marL="1523985" indent="0">
              <a:buNone/>
              <a:defRPr sz="1000"/>
            </a:lvl4pPr>
            <a:lvl5pPr marL="2031980" indent="0">
              <a:buNone/>
              <a:defRPr sz="1000"/>
            </a:lvl5pPr>
            <a:lvl6pPr marL="2539975" indent="0">
              <a:buNone/>
              <a:defRPr sz="1000"/>
            </a:lvl6pPr>
            <a:lvl7pPr marL="3047970" indent="0">
              <a:buNone/>
              <a:defRPr sz="1000"/>
            </a:lvl7pPr>
            <a:lvl8pPr marL="3555964" indent="0">
              <a:buNone/>
              <a:defRPr sz="1000"/>
            </a:lvl8pPr>
            <a:lvl9pPr marL="406395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35183" y="793546"/>
            <a:ext cx="9692640" cy="1479533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1016000" y="2540000"/>
            <a:ext cx="3725333" cy="1391920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8847" y="2032000"/>
            <a:ext cx="4337862" cy="4233333"/>
          </a:xfrm>
        </p:spPr>
        <p:txBody>
          <a:bodyPr anchor="ctr"/>
          <a:lstStyle>
            <a:lvl1pPr>
              <a:buClr>
                <a:schemeClr val="bg1"/>
              </a:buClr>
              <a:defRPr sz="24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tx2"/>
                </a:solidFill>
              </a:defRPr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54000" y="254000"/>
            <a:ext cx="9662160" cy="670560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35183" y="5948848"/>
            <a:ext cx="9692640" cy="1479533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5728" y="376297"/>
            <a:ext cx="4236272" cy="2699927"/>
          </a:xfrm>
        </p:spPr>
        <p:txBody>
          <a:bodyPr anchor="b">
            <a:normAutofit/>
          </a:bodyPr>
          <a:lstStyle>
            <a:lvl1pPr algn="l">
              <a:defRPr sz="31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09260" y="3095037"/>
            <a:ext cx="4242741" cy="269051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507995" indent="0">
              <a:buNone/>
              <a:defRPr sz="1300"/>
            </a:lvl2pPr>
            <a:lvl3pPr marL="1015990" indent="0">
              <a:buNone/>
              <a:defRPr sz="1100"/>
            </a:lvl3pPr>
            <a:lvl4pPr marL="1523985" indent="0">
              <a:buNone/>
              <a:defRPr sz="1000"/>
            </a:lvl4pPr>
            <a:lvl5pPr marL="2031980" indent="0">
              <a:buNone/>
              <a:defRPr sz="1000"/>
            </a:lvl5pPr>
            <a:lvl6pPr marL="2539975" indent="0">
              <a:buNone/>
              <a:defRPr sz="1000"/>
            </a:lvl6pPr>
            <a:lvl7pPr marL="3047970" indent="0">
              <a:buNone/>
              <a:defRPr sz="1000"/>
            </a:lvl7pPr>
            <a:lvl8pPr marL="3555964" indent="0">
              <a:buNone/>
              <a:defRPr sz="1000"/>
            </a:lvl8pPr>
            <a:lvl9pPr marL="406395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FE84F-E292-47A2-BECB-28EC38FA77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31333" y="1524000"/>
            <a:ext cx="3962400" cy="325120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  <a:lvl2pPr marL="507995" indent="0">
              <a:buNone/>
              <a:defRPr sz="3100"/>
            </a:lvl2pPr>
            <a:lvl3pPr marL="1015990" indent="0">
              <a:buNone/>
              <a:defRPr sz="2700"/>
            </a:lvl3pPr>
            <a:lvl4pPr marL="1523985" indent="0">
              <a:buNone/>
              <a:defRPr sz="2200"/>
            </a:lvl4pPr>
            <a:lvl5pPr marL="2031980" indent="0">
              <a:buNone/>
              <a:defRPr sz="2200"/>
            </a:lvl5pPr>
            <a:lvl6pPr marL="2539975" indent="0">
              <a:buNone/>
              <a:defRPr sz="2200"/>
            </a:lvl6pPr>
            <a:lvl7pPr marL="3047970" indent="0">
              <a:buNone/>
              <a:defRPr sz="2200"/>
            </a:lvl7pPr>
            <a:lvl8pPr marL="3555964" indent="0">
              <a:buNone/>
              <a:defRPr sz="2200"/>
            </a:lvl8pPr>
            <a:lvl9pPr marL="4063959" indent="0">
              <a:buNone/>
              <a:defRPr sz="2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54000" y="254000"/>
            <a:ext cx="9662160" cy="274320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35183" y="1866032"/>
            <a:ext cx="9692640" cy="1477638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0" y="375920"/>
            <a:ext cx="9144000" cy="1391920"/>
          </a:xfrm>
          <a:prstGeom prst="rect">
            <a:avLst/>
          </a:prstGeom>
        </p:spPr>
        <p:txBody>
          <a:bodyPr vert="horz" lIns="101599" tIns="50799" rIns="101599" bIns="5079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37414" y="6944627"/>
            <a:ext cx="4207433" cy="405694"/>
          </a:xfrm>
          <a:prstGeom prst="rect">
            <a:avLst/>
          </a:prstGeom>
        </p:spPr>
        <p:txBody>
          <a:bodyPr vert="horz" lIns="101599" tIns="50799" rIns="101599" bIns="50799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154" y="6944627"/>
            <a:ext cx="4207434" cy="405694"/>
          </a:xfrm>
          <a:prstGeom prst="rect">
            <a:avLst/>
          </a:prstGeom>
        </p:spPr>
        <p:txBody>
          <a:bodyPr vert="horz" lIns="101599" tIns="50799" rIns="101599" bIns="50799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34542" y="6944626"/>
            <a:ext cx="1290918" cy="405694"/>
          </a:xfrm>
          <a:prstGeom prst="rect">
            <a:avLst/>
          </a:prstGeom>
        </p:spPr>
        <p:txBody>
          <a:bodyPr vert="horz" lIns="101599" tIns="50799" rIns="101599" bIns="50799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1B712E38-7732-4F06-8F90-41F45035A22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8964" y="2972741"/>
            <a:ext cx="8231481" cy="3834107"/>
          </a:xfrm>
          <a:prstGeom prst="rect">
            <a:avLst/>
          </a:prstGeom>
        </p:spPr>
        <p:txBody>
          <a:bodyPr vert="horz" lIns="101599" tIns="50799" rIns="101599" bIns="5079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25" r:id="rId1"/>
    <p:sldLayoutId id="2147484826" r:id="rId2"/>
    <p:sldLayoutId id="2147484827" r:id="rId3"/>
    <p:sldLayoutId id="2147484828" r:id="rId4"/>
    <p:sldLayoutId id="2147484829" r:id="rId5"/>
    <p:sldLayoutId id="2147484830" r:id="rId6"/>
    <p:sldLayoutId id="2147484831" r:id="rId7"/>
    <p:sldLayoutId id="2147484832" r:id="rId8"/>
    <p:sldLayoutId id="2147484833" r:id="rId9"/>
    <p:sldLayoutId id="2147484834" r:id="rId10"/>
    <p:sldLayoutId id="2147484835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ctr" defTabSz="1015990" rtl="0" eaLnBrk="1" latinLnBrk="0" hangingPunct="1">
        <a:spcBef>
          <a:spcPct val="0"/>
        </a:spcBef>
        <a:buNone/>
        <a:defRPr sz="49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4797" indent="-304797" algn="l" defTabSz="101599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700" kern="1200">
          <a:solidFill>
            <a:schemeClr val="tx2"/>
          </a:solidFill>
          <a:latin typeface="+mn-lt"/>
          <a:ea typeface="+mn-ea"/>
          <a:cs typeface="+mn-cs"/>
        </a:defRPr>
      </a:lvl1pPr>
      <a:lvl2pPr marL="640286" indent="-304797" algn="l" defTabSz="101599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950727" indent="-253997" algn="l" defTabSz="101599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3pPr>
      <a:lvl4pPr marL="1269987" indent="-253997" algn="l" defTabSz="101599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625584" indent="-253997" algn="l" defTabSz="101599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1981180" indent="-253997" algn="l" defTabSz="1015990" rtl="0" eaLnBrk="1" latinLnBrk="0" hangingPunct="1">
        <a:spcBef>
          <a:spcPts val="427"/>
        </a:spcBef>
        <a:buClr>
          <a:schemeClr val="accent1"/>
        </a:buClr>
        <a:buFont typeface="Symbol" pitchFamily="18" charset="2"/>
        <a:buChar char="*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336777" indent="-253997" algn="l" defTabSz="1015990" rtl="0" eaLnBrk="1" latinLnBrk="0" hangingPunct="1">
        <a:spcBef>
          <a:spcPts val="427"/>
        </a:spcBef>
        <a:buClr>
          <a:schemeClr val="accent1"/>
        </a:buClr>
        <a:buFont typeface="Symbol" pitchFamily="18" charset="2"/>
        <a:buChar char="*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692373" indent="-253997" algn="l" defTabSz="1015990" rtl="0" eaLnBrk="1" latinLnBrk="0" hangingPunct="1">
        <a:spcBef>
          <a:spcPts val="427"/>
        </a:spcBef>
        <a:buClr>
          <a:schemeClr val="accent1"/>
        </a:buClr>
        <a:buFont typeface="Symbol" pitchFamily="18" charset="2"/>
        <a:buChar char="*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3047970" indent="-253997" algn="l" defTabSz="1015990" rtl="0" eaLnBrk="1" latinLnBrk="0" hangingPunct="1">
        <a:spcBef>
          <a:spcPts val="427"/>
        </a:spcBef>
        <a:buClr>
          <a:schemeClr val="accent1"/>
        </a:buClr>
        <a:buFont typeface="Symbol" pitchFamily="18" charset="2"/>
        <a:buChar char="*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59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995" algn="l" defTabSz="10159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990" algn="l" defTabSz="10159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985" algn="l" defTabSz="10159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980" algn="l" defTabSz="10159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9975" algn="l" defTabSz="10159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7970" algn="l" defTabSz="10159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5964" algn="l" defTabSz="10159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3959" algn="l" defTabSz="101599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ctrTitle"/>
          </p:nvPr>
        </p:nvSpPr>
        <p:spPr>
          <a:xfrm>
            <a:off x="812800" y="2133600"/>
            <a:ext cx="8445500" cy="1219200"/>
          </a:xfrm>
        </p:spPr>
        <p:txBody>
          <a:bodyPr lIns="0" tIns="0" rIns="0" bIns="0" anchor="t">
            <a:normAutofit fontScale="90000"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800" kern="1400" dirty="0" err="1"/>
              <a:t>CloneDetector</a:t>
            </a:r>
            <a:r>
              <a:rPr lang="en-US" sz="4800" kern="1400" dirty="0"/>
              <a:t/>
            </a:r>
            <a:br>
              <a:rPr lang="en-US" sz="4800" kern="1400" dirty="0"/>
            </a:br>
            <a:endParaRPr lang="en-US" sz="4800" kern="1400" dirty="0">
              <a:latin typeface="Times New Roman"/>
              <a:ea typeface="Times New Roman"/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955800" y="3931841"/>
            <a:ext cx="6477000" cy="3002359"/>
          </a:xfrm>
        </p:spPr>
        <p:txBody>
          <a:bodyPr lIns="0" tIns="0" rIns="0" bIns="0">
            <a:normAutofit fontScale="92500"/>
          </a:bodyPr>
          <a:lstStyle/>
          <a:p>
            <a:pPr>
              <a:lnSpc>
                <a:spcPct val="160000"/>
              </a:lnSpc>
              <a:spcBef>
                <a:spcPct val="0"/>
              </a:spcBef>
            </a:pPr>
            <a:r>
              <a:rPr lang="en-US" dirty="0" smtClean="0">
                <a:solidFill>
                  <a:srgbClr val="000000"/>
                </a:solidFill>
                <a:latin typeface="Arial" pitchFamily="34" charset="0"/>
              </a:rPr>
              <a:t>Adrian-Vlad </a:t>
            </a:r>
            <a:r>
              <a:rPr lang="en-US" dirty="0" err="1" smtClean="0">
                <a:solidFill>
                  <a:srgbClr val="000000"/>
                </a:solidFill>
                <a:latin typeface="Arial" pitchFamily="34" charset="0"/>
              </a:rPr>
              <a:t>LEP</a:t>
            </a:r>
            <a:r>
              <a:rPr lang="en-US" dirty="0" smtClean="0">
                <a:solidFill>
                  <a:srgbClr val="000000"/>
                </a:solidFill>
                <a:latin typeface="Arial" pitchFamily="34" charset="0"/>
              </a:rPr>
              <a:t>,</a:t>
            </a:r>
            <a:r>
              <a:rPr lang="ro-RO" dirty="0" smtClean="0">
                <a:solidFill>
                  <a:srgbClr val="000000"/>
                </a:solidFill>
                <a:latin typeface="Arial" pitchFamily="34" charset="0"/>
              </a:rPr>
              <a:t> c</a:t>
            </a:r>
            <a:r>
              <a:rPr lang="en-US" dirty="0" err="1" smtClean="0">
                <a:solidFill>
                  <a:srgbClr val="000000"/>
                </a:solidFill>
                <a:latin typeface="Arial" pitchFamily="34" charset="0"/>
              </a:rPr>
              <a:t>oordonator</a:t>
            </a:r>
            <a:r>
              <a:rPr lang="en-US" dirty="0" smtClean="0">
                <a:solidFill>
                  <a:srgbClr val="000000"/>
                </a:solidFill>
                <a:latin typeface="Arial" pitchFamily="34" charset="0"/>
              </a:rPr>
              <a:t> : </a:t>
            </a:r>
            <a:r>
              <a:rPr lang="en-US" dirty="0" err="1" smtClean="0">
                <a:solidFill>
                  <a:srgbClr val="000000"/>
                </a:solidFill>
                <a:latin typeface="Arial" pitchFamily="34" charset="0"/>
              </a:rPr>
              <a:t>Ioana</a:t>
            </a:r>
            <a:r>
              <a:rPr lang="en-US" dirty="0" smtClean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ro-RO" dirty="0" smtClean="0">
                <a:solidFill>
                  <a:srgbClr val="000000"/>
                </a:solidFill>
                <a:latin typeface="Arial" pitchFamily="34" charset="0"/>
              </a:rPr>
              <a:t>Ş</a:t>
            </a:r>
            <a:r>
              <a:rPr lang="en-US" dirty="0" err="1" smtClean="0">
                <a:solidFill>
                  <a:srgbClr val="000000"/>
                </a:solidFill>
                <a:latin typeface="Arial" pitchFamily="34" charset="0"/>
              </a:rPr>
              <a:t>ORA</a:t>
            </a:r>
            <a:endParaRPr lang="en-US" dirty="0" smtClean="0">
              <a:solidFill>
                <a:srgbClr val="000000"/>
              </a:solidFill>
              <a:latin typeface="Arial" pitchFamily="34" charset="0"/>
            </a:endParaRPr>
          </a:p>
          <a:p>
            <a:pPr>
              <a:lnSpc>
                <a:spcPct val="160000"/>
              </a:lnSpc>
              <a:spcBef>
                <a:spcPct val="0"/>
              </a:spcBef>
            </a:pPr>
            <a:r>
              <a:rPr lang="en-US" dirty="0" err="1" smtClean="0">
                <a:solidFill>
                  <a:srgbClr val="000000"/>
                </a:solidFill>
                <a:latin typeface="Arial" pitchFamily="34" charset="0"/>
              </a:rPr>
              <a:t>Universitatea</a:t>
            </a:r>
            <a:r>
              <a:rPr lang="en-US" dirty="0" smtClean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Arial" pitchFamily="34" charset="0"/>
              </a:rPr>
              <a:t>Politehnica</a:t>
            </a:r>
            <a:r>
              <a:rPr lang="en-US" dirty="0" smtClean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Arial" pitchFamily="34" charset="0"/>
              </a:rPr>
              <a:t>Timi</a:t>
            </a:r>
            <a:r>
              <a:rPr lang="ro-RO" dirty="0" smtClean="0">
                <a:solidFill>
                  <a:srgbClr val="000000"/>
                </a:solidFill>
                <a:latin typeface="Arial" pitchFamily="34" charset="0"/>
              </a:rPr>
              <a:t>ş</a:t>
            </a:r>
            <a:r>
              <a:rPr lang="en-US" dirty="0" err="1" smtClean="0">
                <a:solidFill>
                  <a:srgbClr val="000000"/>
                </a:solidFill>
                <a:latin typeface="Arial" pitchFamily="34" charset="0"/>
              </a:rPr>
              <a:t>oara</a:t>
            </a:r>
            <a:endParaRPr lang="ro-RO" dirty="0" smtClean="0">
              <a:solidFill>
                <a:srgbClr val="000000"/>
              </a:solidFill>
              <a:latin typeface="Arial" pitchFamily="34" charset="0"/>
            </a:endParaRPr>
          </a:p>
          <a:p>
            <a:pPr>
              <a:lnSpc>
                <a:spcPct val="160000"/>
              </a:lnSpc>
              <a:spcBef>
                <a:spcPct val="0"/>
              </a:spcBef>
            </a:pPr>
            <a:r>
              <a:rPr lang="ro-RO" dirty="0" smtClean="0">
                <a:solidFill>
                  <a:srgbClr val="000000"/>
                </a:solidFill>
                <a:latin typeface="Arial" pitchFamily="34" charset="0"/>
              </a:rPr>
              <a:t>Automatică si Calculaotare</a:t>
            </a:r>
          </a:p>
          <a:p>
            <a:pPr>
              <a:lnSpc>
                <a:spcPct val="160000"/>
              </a:lnSpc>
              <a:spcBef>
                <a:spcPct val="0"/>
              </a:spcBef>
            </a:pPr>
            <a:r>
              <a:rPr lang="ro-RO" dirty="0" smtClean="0">
                <a:solidFill>
                  <a:srgbClr val="000000"/>
                </a:solidFill>
                <a:latin typeface="Arial" pitchFamily="34" charset="0"/>
              </a:rPr>
              <a:t>Calculatoare si Tehnologia Informaţiei</a:t>
            </a:r>
          </a:p>
          <a:p>
            <a:pPr>
              <a:lnSpc>
                <a:spcPct val="160000"/>
              </a:lnSpc>
              <a:spcBef>
                <a:spcPct val="0"/>
              </a:spcBef>
            </a:pPr>
            <a:endParaRPr lang="ro-RO" dirty="0" smtClean="0">
              <a:solidFill>
                <a:srgbClr val="000000"/>
              </a:solidFill>
              <a:latin typeface="Arial" pitchFamily="34" charset="0"/>
            </a:endParaRPr>
          </a:p>
          <a:p>
            <a:pPr>
              <a:lnSpc>
                <a:spcPct val="160000"/>
              </a:lnSpc>
              <a:spcBef>
                <a:spcPct val="0"/>
              </a:spcBef>
            </a:pPr>
            <a:r>
              <a:rPr lang="ro-RO" dirty="0" smtClean="0">
                <a:solidFill>
                  <a:srgbClr val="000000"/>
                </a:solidFill>
                <a:latin typeface="Arial" pitchFamily="34" charset="0"/>
              </a:rPr>
              <a:t>Iunie 2011</a:t>
            </a:r>
            <a:endParaRPr lang="en-US" dirty="0">
              <a:solidFill>
                <a:srgbClr val="000000"/>
              </a:solidFill>
              <a:latin typeface="Arial" pitchFamily="34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260600" y="2971800"/>
            <a:ext cx="8140700" cy="106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ctr" defTabSz="101599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2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507995" indent="0" algn="ctr" defTabSz="101599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15990" indent="0" algn="ctr" defTabSz="101599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23985" indent="0" algn="ctr" defTabSz="101599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31980" indent="0" algn="ctr" defTabSz="101599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39975" indent="0" algn="ctr" defTabSz="1015990" rtl="0" eaLnBrk="1" latinLnBrk="0" hangingPunct="1">
              <a:spcBef>
                <a:spcPts val="427"/>
              </a:spcBef>
              <a:buClr>
                <a:schemeClr val="accent1"/>
              </a:buClr>
              <a:buFont typeface="Symbol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047970" indent="0" algn="ctr" defTabSz="1015990" rtl="0" eaLnBrk="1" latinLnBrk="0" hangingPunct="1">
              <a:spcBef>
                <a:spcPts val="427"/>
              </a:spcBef>
              <a:buClr>
                <a:schemeClr val="accent1"/>
              </a:buClr>
              <a:buFont typeface="Symbol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555964" indent="0" algn="ctr" defTabSz="1015990" rtl="0" eaLnBrk="1" latinLnBrk="0" hangingPunct="1">
              <a:spcBef>
                <a:spcPts val="427"/>
              </a:spcBef>
              <a:buClr>
                <a:schemeClr val="accent1"/>
              </a:buClr>
              <a:buFont typeface="Symbol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063959" indent="0" algn="ctr" defTabSz="1015990" rtl="0" eaLnBrk="1" latinLnBrk="0" hangingPunct="1">
              <a:spcBef>
                <a:spcPts val="427"/>
              </a:spcBef>
              <a:buClr>
                <a:schemeClr val="accent1"/>
              </a:buClr>
              <a:buFont typeface="Symbol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5000"/>
              </a:lnSpc>
              <a:spcBef>
                <a:spcPct val="0"/>
              </a:spcBef>
            </a:pPr>
            <a:endParaRPr lang="en-US" sz="2400" dirty="0">
              <a:solidFill>
                <a:srgbClr val="FFC231"/>
              </a:solidFill>
              <a:latin typeface="Arial" pitchFamily="34" charset="0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055813" y="4437063"/>
            <a:ext cx="10160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1"/>
          <p:cNvSpPr txBox="1">
            <a:spLocks noChangeArrowheads="1"/>
          </p:cNvSpPr>
          <p:nvPr/>
        </p:nvSpPr>
        <p:spPr>
          <a:xfrm>
            <a:off x="1041400" y="2667000"/>
            <a:ext cx="8445500" cy="1066800"/>
          </a:xfrm>
          <a:prstGeom prst="rect">
            <a:avLst/>
          </a:prstGeom>
        </p:spPr>
        <p:txBody>
          <a:bodyPr vert="horz" lIns="0" tIns="0" rIns="0" bIns="0" rtlCol="0" anchor="t">
            <a:normAutofit fontScale="60000" lnSpcReduction="20000"/>
          </a:bodyPr>
          <a:lstStyle>
            <a:lvl1pPr algn="ctr" defTabSz="1015990" rtl="0" eaLnBrk="1" latinLnBrk="0" hangingPunct="1">
              <a:spcBef>
                <a:spcPct val="0"/>
              </a:spcBef>
              <a:buNone/>
              <a:defRPr sz="49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sz="4800" kern="1400" dirty="0" smtClean="0"/>
              <a:t/>
            </a:r>
            <a:br>
              <a:rPr lang="en-US" sz="4800" kern="1400" dirty="0" smtClean="0"/>
            </a:br>
            <a:r>
              <a:rPr lang="en-US" sz="4800" kern="1400" dirty="0" smtClean="0"/>
              <a:t>Program </a:t>
            </a:r>
            <a:r>
              <a:rPr lang="en-US" sz="4800" kern="1400" dirty="0" err="1" smtClean="0"/>
              <a:t>pentru</a:t>
            </a:r>
            <a:r>
              <a:rPr lang="en-US" sz="4800" kern="1400" dirty="0" smtClean="0"/>
              <a:t> </a:t>
            </a:r>
            <a:r>
              <a:rPr lang="en-US" sz="4800" kern="1400" dirty="0" err="1" smtClean="0"/>
              <a:t>depistarea</a:t>
            </a:r>
            <a:r>
              <a:rPr lang="en-US" sz="4800" kern="1400" dirty="0" smtClean="0"/>
              <a:t> </a:t>
            </a:r>
            <a:r>
              <a:rPr lang="en-US" sz="4800" kern="1400" dirty="0" err="1" smtClean="0"/>
              <a:t>proiectelor</a:t>
            </a:r>
            <a:r>
              <a:rPr lang="en-US" sz="4800" kern="1400" dirty="0" smtClean="0"/>
              <a:t> Java </a:t>
            </a:r>
            <a:r>
              <a:rPr lang="en-US" sz="4800" kern="1400" dirty="0" err="1" smtClean="0"/>
              <a:t>copiate</a:t>
            </a:r>
            <a:endParaRPr lang="en-US" sz="4800" kern="1400" dirty="0">
              <a:latin typeface="Times New Roman"/>
              <a:ea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Analiza</a:t>
            </a:r>
            <a:r>
              <a:rPr lang="en-US" dirty="0" smtClean="0"/>
              <a:t> </a:t>
            </a:r>
            <a:r>
              <a:rPr lang="en-US" dirty="0" err="1" smtClean="0"/>
              <a:t>grafurilor</a:t>
            </a:r>
            <a:r>
              <a:rPr lang="en-US" dirty="0" smtClean="0"/>
              <a:t> de </a:t>
            </a:r>
            <a:r>
              <a:rPr lang="en-US" dirty="0" err="1" smtClean="0"/>
              <a:t>apeluri</a:t>
            </a:r>
            <a:endParaRPr lang="en-US" dirty="0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508000" y="1600200"/>
            <a:ext cx="6248400" cy="5715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04797" indent="-304797" algn="l" defTabSz="101599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286" indent="-304797" algn="l" defTabSz="101599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50727" indent="-253997" algn="l" defTabSz="101599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9987" indent="-253997" algn="l" defTabSz="101599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25584" indent="-253997" algn="l" defTabSz="101599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81180" indent="-253997" algn="l" defTabSz="1015990" rtl="0" eaLnBrk="1" latinLnBrk="0" hangingPunct="1">
              <a:spcBef>
                <a:spcPts val="427"/>
              </a:spcBef>
              <a:buClr>
                <a:schemeClr val="accent1"/>
              </a:buClr>
              <a:buFont typeface="Symbol" pitchFamily="18" charset="2"/>
              <a:buChar char="*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336777" indent="-253997" algn="l" defTabSz="1015990" rtl="0" eaLnBrk="1" latinLnBrk="0" hangingPunct="1">
              <a:spcBef>
                <a:spcPts val="427"/>
              </a:spcBef>
              <a:buClr>
                <a:schemeClr val="accent1"/>
              </a:buClr>
              <a:buFont typeface="Symbol" pitchFamily="18" charset="2"/>
              <a:buChar char="*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692373" indent="-253997" algn="l" defTabSz="1015990" rtl="0" eaLnBrk="1" latinLnBrk="0" hangingPunct="1">
              <a:spcBef>
                <a:spcPts val="427"/>
              </a:spcBef>
              <a:buClr>
                <a:schemeClr val="accent1"/>
              </a:buClr>
              <a:buFont typeface="Symbol" pitchFamily="18" charset="2"/>
              <a:buChar char="*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047970" indent="-253997" algn="l" defTabSz="1015990" rtl="0" eaLnBrk="1" latinLnBrk="0" hangingPunct="1">
              <a:spcBef>
                <a:spcPts val="427"/>
              </a:spcBef>
              <a:buClr>
                <a:schemeClr val="accent1"/>
              </a:buClr>
              <a:buFont typeface="Symbol" pitchFamily="18" charset="2"/>
              <a:buChar char="*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800" dirty="0" smtClean="0"/>
              <a:t>Se </a:t>
            </a:r>
            <a:r>
              <a:rPr lang="en-US" sz="2800" dirty="0" err="1" smtClean="0"/>
              <a:t>aplica</a:t>
            </a:r>
            <a:r>
              <a:rPr lang="en-US" sz="2800" dirty="0" smtClean="0"/>
              <a:t> la </a:t>
            </a:r>
            <a:r>
              <a:rPr lang="en-US" sz="3200" b="1" dirty="0" err="1" smtClean="0"/>
              <a:t>nivelul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tuturor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metodelor</a:t>
            </a:r>
            <a:r>
              <a:rPr lang="en-US" sz="3200" b="1" dirty="0" smtClean="0"/>
              <a:t> </a:t>
            </a:r>
            <a:r>
              <a:rPr lang="en-US" sz="2800" dirty="0" err="1" smtClean="0"/>
              <a:t>unei</a:t>
            </a:r>
            <a:r>
              <a:rPr lang="en-US" sz="2800" dirty="0" smtClean="0"/>
              <a:t> </a:t>
            </a:r>
            <a:r>
              <a:rPr lang="en-US" sz="2800" dirty="0" err="1" smtClean="0"/>
              <a:t>clase</a:t>
            </a:r>
            <a:r>
              <a:rPr lang="en-US" sz="2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In </a:t>
            </a:r>
            <a:r>
              <a:rPr lang="en-US" sz="2800" dirty="0" err="1" smtClean="0"/>
              <a:t>fiecare</a:t>
            </a:r>
            <a:r>
              <a:rPr lang="en-US" sz="2800" dirty="0" smtClean="0"/>
              <a:t> </a:t>
            </a:r>
            <a:r>
              <a:rPr lang="en-US" sz="2800" dirty="0" err="1" smtClean="0"/>
              <a:t>metoda</a:t>
            </a:r>
            <a:r>
              <a:rPr lang="en-US" sz="2800" dirty="0" smtClean="0"/>
              <a:t> </a:t>
            </a:r>
            <a:r>
              <a:rPr lang="en-US" sz="2800" dirty="0" err="1" smtClean="0"/>
              <a:t>gaseste</a:t>
            </a:r>
            <a:r>
              <a:rPr lang="en-US" sz="2800" dirty="0" smtClean="0"/>
              <a:t> </a:t>
            </a:r>
            <a:r>
              <a:rPr lang="en-US" sz="2800" dirty="0" err="1" smtClean="0"/>
              <a:t>apeluri</a:t>
            </a:r>
            <a:r>
              <a:rPr lang="en-US" sz="2800" dirty="0" smtClean="0"/>
              <a:t> </a:t>
            </a:r>
            <a:r>
              <a:rPr lang="en-US" sz="2800" dirty="0" err="1" smtClean="0"/>
              <a:t>catre</a:t>
            </a:r>
            <a:r>
              <a:rPr lang="en-US" sz="2800" dirty="0" smtClean="0"/>
              <a:t> </a:t>
            </a:r>
            <a:r>
              <a:rPr lang="en-US" sz="2800" dirty="0" err="1" smtClean="0"/>
              <a:t>alte</a:t>
            </a:r>
            <a:r>
              <a:rPr lang="en-US" sz="2800" dirty="0" smtClean="0"/>
              <a:t> </a:t>
            </a:r>
            <a:r>
              <a:rPr lang="en-US" sz="2800" dirty="0" err="1" smtClean="0"/>
              <a:t>metode</a:t>
            </a:r>
            <a:r>
              <a:rPr lang="en-US" sz="2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800" dirty="0" err="1" smtClean="0"/>
              <a:t>Compara</a:t>
            </a:r>
            <a:r>
              <a:rPr lang="en-US" sz="2800" dirty="0" smtClean="0"/>
              <a:t> </a:t>
            </a:r>
            <a:r>
              <a:rPr lang="en-US" sz="2800" dirty="0" err="1" smtClean="0"/>
              <a:t>metodele</a:t>
            </a:r>
            <a:r>
              <a:rPr lang="en-US" sz="2800" dirty="0" smtClean="0"/>
              <a:t> </a:t>
            </a:r>
            <a:r>
              <a:rPr lang="en-US" sz="2800" dirty="0" err="1" smtClean="0"/>
              <a:t>apelate</a:t>
            </a:r>
            <a:r>
              <a:rPr lang="en-US" sz="2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800" dirty="0" err="1" smtClean="0"/>
              <a:t>Compara</a:t>
            </a:r>
            <a:r>
              <a:rPr lang="en-US" sz="2800" dirty="0" smtClean="0"/>
              <a:t> </a:t>
            </a:r>
            <a:r>
              <a:rPr lang="en-US" sz="2800" dirty="0" err="1" smtClean="0"/>
              <a:t>clasele</a:t>
            </a:r>
            <a:r>
              <a:rPr lang="en-US" sz="2800" dirty="0" smtClean="0"/>
              <a:t> din care </a:t>
            </a:r>
            <a:r>
              <a:rPr lang="en-US" sz="2800" dirty="0" err="1" smtClean="0"/>
              <a:t>fac</a:t>
            </a:r>
            <a:r>
              <a:rPr lang="en-US" sz="2800" dirty="0" smtClean="0"/>
              <a:t> parte.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440" y="2895600"/>
            <a:ext cx="3988904" cy="4572000"/>
          </a:xfrm>
          <a:prstGeom prst="rect">
            <a:avLst/>
          </a:prstGeom>
        </p:spPr>
      </p:pic>
      <p:sp>
        <p:nvSpPr>
          <p:cNvPr id="7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10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11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Nivele</a:t>
            </a:r>
            <a:r>
              <a:rPr lang="en-US" dirty="0" smtClean="0"/>
              <a:t> de </a:t>
            </a:r>
            <a:r>
              <a:rPr lang="en-US" dirty="0" err="1" smtClean="0"/>
              <a:t>suspiciune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55600" y="2976880"/>
            <a:ext cx="4643119" cy="3804920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 smtClean="0">
                <a:solidFill>
                  <a:srgbClr val="FF0000"/>
                </a:solidFill>
              </a:rPr>
              <a:t>La </a:t>
            </a:r>
            <a:r>
              <a:rPr lang="en-US" b="1" dirty="0" err="1" smtClean="0">
                <a:solidFill>
                  <a:srgbClr val="FF0000"/>
                </a:solidFill>
              </a:rPr>
              <a:t>Nivel</a:t>
            </a:r>
            <a:r>
              <a:rPr lang="en-US" b="1" dirty="0" smtClean="0">
                <a:solidFill>
                  <a:srgbClr val="FF0000"/>
                </a:solidFill>
              </a:rPr>
              <a:t> de </a:t>
            </a:r>
            <a:r>
              <a:rPr lang="en-US" b="1" dirty="0" err="1" smtClean="0">
                <a:solidFill>
                  <a:srgbClr val="FF0000"/>
                </a:solidFill>
              </a:rPr>
              <a:t>Metode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</a:p>
          <a:p>
            <a:pPr lvl="1"/>
            <a:r>
              <a:rPr lang="en-US" b="1" dirty="0" smtClean="0"/>
              <a:t>HIGH</a:t>
            </a:r>
            <a:r>
              <a:rPr lang="en-US" dirty="0" smtClean="0"/>
              <a:t> match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satisfac</a:t>
            </a:r>
            <a:r>
              <a:rPr lang="en-US" dirty="0" smtClean="0"/>
              <a:t> </a:t>
            </a:r>
            <a:r>
              <a:rPr lang="en-US" dirty="0" err="1" smtClean="0"/>
              <a:t>filtrele</a:t>
            </a:r>
            <a:r>
              <a:rPr lang="en-US" dirty="0" smtClean="0"/>
              <a:t> </a:t>
            </a:r>
            <a:r>
              <a:rPr lang="en-US" dirty="0" err="1" smtClean="0"/>
              <a:t>bazate</a:t>
            </a:r>
            <a:r>
              <a:rPr lang="en-US" dirty="0" smtClean="0"/>
              <a:t> </a:t>
            </a:r>
            <a:r>
              <a:rPr lang="en-US" dirty="0" err="1" smtClean="0"/>
              <a:t>pe</a:t>
            </a:r>
            <a:r>
              <a:rPr lang="en-US" dirty="0" smtClean="0"/>
              <a:t> :</a:t>
            </a:r>
          </a:p>
          <a:p>
            <a:pPr lvl="2">
              <a:buFontTx/>
              <a:buChar char="-"/>
            </a:pPr>
            <a:r>
              <a:rPr lang="en-US" dirty="0" err="1" smtClean="0"/>
              <a:t>Metrici</a:t>
            </a:r>
            <a:r>
              <a:rPr lang="en-US" dirty="0" smtClean="0"/>
              <a:t> de </a:t>
            </a:r>
            <a:r>
              <a:rPr lang="en-US" dirty="0" err="1" smtClean="0"/>
              <a:t>metoda</a:t>
            </a:r>
            <a:r>
              <a:rPr lang="en-US" dirty="0" smtClean="0"/>
              <a:t> </a:t>
            </a:r>
          </a:p>
          <a:p>
            <a:pPr lvl="2">
              <a:buFontTx/>
              <a:buChar char="-"/>
            </a:pPr>
            <a:r>
              <a:rPr lang="en-US" dirty="0" smtClean="0"/>
              <a:t>Graf de </a:t>
            </a:r>
            <a:r>
              <a:rPr lang="en-US" dirty="0" err="1" smtClean="0"/>
              <a:t>apeluri</a:t>
            </a:r>
            <a:endParaRPr lang="en-US" dirty="0" smtClean="0"/>
          </a:p>
          <a:p>
            <a:pPr lvl="1"/>
            <a:r>
              <a:rPr lang="en-US" b="1" dirty="0" smtClean="0"/>
              <a:t>LOW</a:t>
            </a:r>
            <a:r>
              <a:rPr lang="en-US" dirty="0" smtClean="0"/>
              <a:t> match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/>
              <a:t>satisfac</a:t>
            </a:r>
            <a:r>
              <a:rPr lang="en-US" dirty="0"/>
              <a:t> </a:t>
            </a:r>
            <a:r>
              <a:rPr lang="en-US" dirty="0" err="1"/>
              <a:t>filtrele</a:t>
            </a:r>
            <a:r>
              <a:rPr lang="en-US" dirty="0"/>
              <a:t> </a:t>
            </a:r>
            <a:r>
              <a:rPr lang="en-US" dirty="0" err="1"/>
              <a:t>bazate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:</a:t>
            </a:r>
          </a:p>
          <a:p>
            <a:pPr lvl="2">
              <a:buFontTx/>
              <a:buChar char="-"/>
            </a:pPr>
            <a:r>
              <a:rPr lang="en-US" dirty="0" err="1"/>
              <a:t>Metrici</a:t>
            </a:r>
            <a:r>
              <a:rPr lang="en-US" dirty="0"/>
              <a:t> de </a:t>
            </a:r>
            <a:r>
              <a:rPr lang="en-US" dirty="0" err="1"/>
              <a:t>metoda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851400" y="2976880"/>
            <a:ext cx="5308600" cy="4490720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3200" b="1" dirty="0" smtClean="0">
                <a:solidFill>
                  <a:srgbClr val="FF0000"/>
                </a:solidFill>
              </a:rPr>
              <a:t>La </a:t>
            </a:r>
            <a:r>
              <a:rPr lang="en-US" sz="3200" b="1" dirty="0" err="1" smtClean="0">
                <a:solidFill>
                  <a:srgbClr val="FF0000"/>
                </a:solidFill>
              </a:rPr>
              <a:t>nivel</a:t>
            </a:r>
            <a:r>
              <a:rPr lang="en-US" sz="3200" b="1" dirty="0" smtClean="0">
                <a:solidFill>
                  <a:srgbClr val="FF0000"/>
                </a:solidFill>
              </a:rPr>
              <a:t> de </a:t>
            </a:r>
            <a:r>
              <a:rPr lang="en-US" sz="3200" b="1" dirty="0" err="1" smtClean="0">
                <a:solidFill>
                  <a:srgbClr val="FF0000"/>
                </a:solidFill>
              </a:rPr>
              <a:t>Clase</a:t>
            </a:r>
            <a:endParaRPr lang="en-US" sz="3200" b="1" dirty="0" smtClean="0">
              <a:solidFill>
                <a:srgbClr val="FF0000"/>
              </a:solidFill>
            </a:endParaRPr>
          </a:p>
          <a:p>
            <a:r>
              <a:rPr lang="en-US" b="1" dirty="0" smtClean="0"/>
              <a:t>LOW</a:t>
            </a:r>
          </a:p>
          <a:p>
            <a:pPr lvl="1"/>
            <a:r>
              <a:rPr lang="en-US" sz="2200" dirty="0" err="1" smtClean="0"/>
              <a:t>Metrici</a:t>
            </a:r>
            <a:r>
              <a:rPr lang="en-US" sz="2200" dirty="0" smtClean="0"/>
              <a:t> de </a:t>
            </a:r>
            <a:r>
              <a:rPr lang="en-US" sz="2200" dirty="0" err="1" smtClean="0"/>
              <a:t>clase</a:t>
            </a:r>
            <a:endParaRPr lang="en-US" sz="2200" dirty="0" smtClean="0"/>
          </a:p>
          <a:p>
            <a:r>
              <a:rPr lang="en-US" b="1" dirty="0" smtClean="0"/>
              <a:t>MEDIUM</a:t>
            </a:r>
            <a:endParaRPr lang="en-US" dirty="0" smtClean="0"/>
          </a:p>
          <a:p>
            <a:pPr lvl="1"/>
            <a:r>
              <a:rPr lang="en-US" sz="2200" dirty="0" smtClean="0"/>
              <a:t>LOW + </a:t>
            </a:r>
            <a:r>
              <a:rPr lang="en-US" sz="2200" dirty="0" err="1" smtClean="0"/>
              <a:t>metode</a:t>
            </a:r>
            <a:r>
              <a:rPr lang="en-US" sz="2200" dirty="0" smtClean="0"/>
              <a:t> </a:t>
            </a:r>
            <a:r>
              <a:rPr lang="en-US" sz="2200" dirty="0" err="1" smtClean="0"/>
              <a:t>similare</a:t>
            </a:r>
            <a:r>
              <a:rPr lang="en-US" sz="2200" dirty="0" smtClean="0"/>
              <a:t> &lt; </a:t>
            </a:r>
            <a:r>
              <a:rPr lang="en-US" sz="2200" dirty="0" err="1" smtClean="0"/>
              <a:t>PragHigh</a:t>
            </a:r>
            <a:endParaRPr lang="en-US" sz="2200" dirty="0"/>
          </a:p>
          <a:p>
            <a:r>
              <a:rPr lang="en-US" b="1" dirty="0" smtClean="0"/>
              <a:t>HIGH</a:t>
            </a:r>
          </a:p>
          <a:p>
            <a:pPr lvl="1"/>
            <a:r>
              <a:rPr lang="en-US" sz="2200" dirty="0" smtClean="0"/>
              <a:t>LOW+ </a:t>
            </a:r>
            <a:r>
              <a:rPr lang="en-US" sz="2200" dirty="0" err="1" smtClean="0"/>
              <a:t>metode</a:t>
            </a:r>
            <a:r>
              <a:rPr lang="en-US" sz="2200" dirty="0" smtClean="0"/>
              <a:t> </a:t>
            </a:r>
            <a:r>
              <a:rPr lang="en-US" sz="2200" dirty="0" err="1" smtClean="0"/>
              <a:t>similare</a:t>
            </a:r>
            <a:r>
              <a:rPr lang="en-US" sz="2200" dirty="0" smtClean="0"/>
              <a:t> &gt; </a:t>
            </a:r>
            <a:r>
              <a:rPr lang="en-US" sz="2200" dirty="0" err="1" smtClean="0"/>
              <a:t>PragHigh</a:t>
            </a:r>
            <a:endParaRPr lang="en-US" sz="2200" dirty="0"/>
          </a:p>
          <a:p>
            <a:pPr marL="335489" lvl="1" indent="0">
              <a:buNone/>
            </a:pPr>
            <a:r>
              <a:rPr lang="en-US" sz="2200" i="1" dirty="0" err="1" smtClean="0"/>
              <a:t>Exemplu</a:t>
            </a:r>
            <a:r>
              <a:rPr lang="en-US" sz="2200" i="1" dirty="0" smtClean="0"/>
              <a:t>:</a:t>
            </a:r>
          </a:p>
          <a:p>
            <a:pPr marL="335489" lvl="1" indent="0">
              <a:buNone/>
            </a:pPr>
            <a:r>
              <a:rPr lang="en-US" sz="2200" u="sng" dirty="0" err="1" smtClean="0"/>
              <a:t>PragHigh</a:t>
            </a:r>
            <a:r>
              <a:rPr lang="en-US" sz="2200" u="sng" dirty="0" smtClean="0"/>
              <a:t> :</a:t>
            </a:r>
            <a:r>
              <a:rPr lang="en-US" sz="2200" dirty="0" smtClean="0"/>
              <a:t> </a:t>
            </a:r>
          </a:p>
          <a:p>
            <a:pPr marL="335489" lvl="1" indent="0">
              <a:buNone/>
            </a:pPr>
            <a:r>
              <a:rPr lang="en-US" sz="2200" dirty="0" smtClean="0"/>
              <a:t> - 60% </a:t>
            </a:r>
            <a:r>
              <a:rPr lang="en-US" sz="2200" dirty="0" err="1" smtClean="0"/>
              <a:t>metode</a:t>
            </a:r>
            <a:r>
              <a:rPr lang="en-US" sz="2200" dirty="0" smtClean="0"/>
              <a:t> </a:t>
            </a:r>
            <a:r>
              <a:rPr lang="en-US" sz="2200" dirty="0" err="1" smtClean="0"/>
              <a:t>sa</a:t>
            </a:r>
            <a:r>
              <a:rPr lang="en-US" sz="2200" dirty="0" smtClean="0"/>
              <a:t> fie HIGH match</a:t>
            </a:r>
          </a:p>
          <a:p>
            <a:pPr marL="335489" lvl="1" indent="0">
              <a:buNone/>
            </a:pPr>
            <a:r>
              <a:rPr lang="en-US" sz="2200" dirty="0"/>
              <a:t>	</a:t>
            </a:r>
            <a:r>
              <a:rPr lang="en-US" sz="2200" dirty="0" smtClean="0"/>
              <a:t>	</a:t>
            </a:r>
            <a:r>
              <a:rPr lang="en-US" sz="2200" b="1" dirty="0" err="1" smtClean="0"/>
              <a:t>si</a:t>
            </a:r>
            <a:endParaRPr lang="en-US" sz="2200" b="1" dirty="0" smtClean="0"/>
          </a:p>
          <a:p>
            <a:pPr marL="335489" lvl="1" indent="0">
              <a:buNone/>
            </a:pPr>
            <a:r>
              <a:rPr lang="en-US" sz="2200" dirty="0"/>
              <a:t> </a:t>
            </a:r>
            <a:r>
              <a:rPr lang="en-US" sz="2200" dirty="0" smtClean="0"/>
              <a:t>- nr. de maxim </a:t>
            </a:r>
            <a:r>
              <a:rPr lang="en-US" sz="2200" dirty="0" err="1" smtClean="0"/>
              <a:t>metode</a:t>
            </a:r>
            <a:r>
              <a:rPr lang="en-US" sz="2200" dirty="0" smtClean="0"/>
              <a:t> </a:t>
            </a:r>
            <a:r>
              <a:rPr lang="en-US" sz="2200" dirty="0" err="1" smtClean="0"/>
              <a:t>nesimilare</a:t>
            </a:r>
            <a:r>
              <a:rPr lang="en-US" sz="2200" dirty="0" smtClean="0"/>
              <a:t> 3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11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927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2286000"/>
            <a:ext cx="9296400" cy="4315812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4900" dirty="0" err="1" smtClean="0"/>
              <a:t>Vizualizarea</a:t>
            </a:r>
            <a:r>
              <a:rPr lang="en-US" sz="4900" dirty="0" smtClean="0"/>
              <a:t> </a:t>
            </a:r>
            <a:r>
              <a:rPr lang="en-US" sz="4900" dirty="0" err="1" smtClean="0"/>
              <a:t>Rezultatelor</a:t>
            </a:r>
            <a:endParaRPr lang="en-US" sz="4900" dirty="0"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12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92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99200" y="1524000"/>
            <a:ext cx="3245672" cy="2747903"/>
          </a:xfrm>
        </p:spPr>
        <p:txBody>
          <a:bodyPr anchor="ctr">
            <a:normAutofit/>
          </a:bodyPr>
          <a:lstStyle/>
          <a:p>
            <a:r>
              <a:rPr lang="en-US" sz="4800" dirty="0" err="1" smtClean="0"/>
              <a:t>Rezultate</a:t>
            </a:r>
            <a:endParaRPr lang="en-US" sz="4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940782"/>
              </p:ext>
            </p:extLst>
          </p:nvPr>
        </p:nvGraphicFramePr>
        <p:xfrm>
          <a:off x="279400" y="304801"/>
          <a:ext cx="5638799" cy="65531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14685"/>
                <a:gridCol w="1998237"/>
                <a:gridCol w="1425877"/>
              </a:tblGrid>
              <a:tr h="7466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Caz</a:t>
                      </a:r>
                      <a:r>
                        <a:rPr lang="en-US" sz="2000" dirty="0">
                          <a:effectLst/>
                        </a:rPr>
                        <a:t> de test</a:t>
                      </a:r>
                      <a:endParaRPr lang="en-US" sz="20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CloneDetector</a:t>
                      </a:r>
                      <a:endParaRPr lang="en-US" sz="20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Dude</a:t>
                      </a:r>
                      <a:endParaRPr lang="en-US" sz="20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52661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Clona</a:t>
                      </a:r>
                      <a:r>
                        <a:rPr lang="en-US" sz="1800" dirty="0">
                          <a:effectLst/>
                        </a:rPr>
                        <a:t> </a:t>
                      </a:r>
                      <a:r>
                        <a:rPr lang="en-US" sz="1800" dirty="0" err="1">
                          <a:effectLst/>
                        </a:rPr>
                        <a:t>tipul</a:t>
                      </a:r>
                      <a:r>
                        <a:rPr lang="en-US" sz="1800" dirty="0">
                          <a:effectLst/>
                        </a:rPr>
                        <a:t> 1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Detectată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Detectată</a:t>
                      </a:r>
                      <a:endParaRPr lang="en-US" sz="1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92295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Clona tipul 2 cu porţiuni redenumite</a:t>
                      </a:r>
                      <a:endParaRPr lang="en-US" sz="1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Detectată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Detectată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8314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Clona tipul 2 total redenumită</a:t>
                      </a:r>
                      <a:endParaRPr lang="en-US" sz="1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Detectată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Nedetectată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8314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Clona tipul 3 partial redenumită</a:t>
                      </a:r>
                      <a:endParaRPr lang="en-US" sz="1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Detectată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Detectată</a:t>
                      </a:r>
                      <a:endParaRPr lang="en-US" sz="1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8314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Clona tipul 3 total redenumită</a:t>
                      </a:r>
                      <a:endParaRPr lang="en-US" sz="1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Detectată</a:t>
                      </a:r>
                      <a:endParaRPr lang="en-US" sz="1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Neraportată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61530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Proiecte diferite</a:t>
                      </a:r>
                      <a:endParaRPr lang="en-US" sz="1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Neraportată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Neraportată</a:t>
                      </a:r>
                      <a:endParaRPr lang="en-US" sz="1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12472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Proiecte mari diferiţe</a:t>
                      </a:r>
                      <a:endParaRPr lang="en-US" sz="1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Neraportată + timp mare de executie</a:t>
                      </a:r>
                      <a:endParaRPr lang="en-US" sz="1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Neraportată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6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13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58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31800" y="2972741"/>
            <a:ext cx="9067800" cy="297085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800" dirty="0" err="1" smtClean="0"/>
              <a:t>Analizarea</a:t>
            </a:r>
            <a:r>
              <a:rPr lang="en-US" sz="2800" dirty="0" smtClean="0"/>
              <a:t> </a:t>
            </a:r>
            <a:r>
              <a:rPr lang="en-US" sz="2800" dirty="0" err="1" smtClean="0"/>
              <a:t>unui</a:t>
            </a:r>
            <a:r>
              <a:rPr lang="en-US" sz="2800" dirty="0" smtClean="0"/>
              <a:t> set de </a:t>
            </a:r>
            <a:r>
              <a:rPr lang="en-US" sz="2800" dirty="0" err="1" smtClean="0"/>
              <a:t>teme</a:t>
            </a:r>
            <a:r>
              <a:rPr lang="en-US" sz="2800" dirty="0" smtClean="0"/>
              <a:t>, de la </a:t>
            </a:r>
            <a:r>
              <a:rPr lang="en-US" sz="2800" dirty="0" err="1" smtClean="0"/>
              <a:t>laboratorul</a:t>
            </a:r>
            <a:r>
              <a:rPr lang="en-US" sz="2800" dirty="0" smtClean="0"/>
              <a:t> de </a:t>
            </a:r>
            <a:r>
              <a:rPr lang="en-US" sz="2800" dirty="0" err="1" smtClean="0"/>
              <a:t>PASSC</a:t>
            </a:r>
            <a:r>
              <a:rPr lang="en-US" sz="2800" dirty="0"/>
              <a:t>:</a:t>
            </a:r>
            <a:endParaRPr lang="en-US" sz="2800" dirty="0" smtClean="0"/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800" dirty="0" smtClean="0"/>
              <a:t>16 </a:t>
            </a:r>
            <a:r>
              <a:rPr lang="en-US" sz="2800" dirty="0" err="1" smtClean="0"/>
              <a:t>proiecte</a:t>
            </a:r>
            <a:r>
              <a:rPr lang="en-US" sz="2800" dirty="0" smtClean="0"/>
              <a:t> </a:t>
            </a:r>
            <a:r>
              <a:rPr lang="en-US" sz="2800" dirty="0" err="1" smtClean="0"/>
              <a:t>comparate</a:t>
            </a:r>
            <a:endParaRPr lang="en-US" sz="2800" dirty="0" smtClean="0"/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800" dirty="0"/>
              <a:t>120 de </a:t>
            </a:r>
            <a:r>
              <a:rPr lang="en-US" sz="2800" dirty="0" err="1" smtClean="0"/>
              <a:t>parechi</a:t>
            </a:r>
            <a:r>
              <a:rPr lang="en-US" sz="2800" dirty="0" smtClean="0"/>
              <a:t> de </a:t>
            </a:r>
            <a:r>
              <a:rPr lang="en-US" sz="2800" dirty="0" err="1" smtClean="0"/>
              <a:t>cate</a:t>
            </a:r>
            <a:r>
              <a:rPr lang="en-US" sz="2800" dirty="0" smtClean="0"/>
              <a:t> 2 </a:t>
            </a:r>
            <a:r>
              <a:rPr lang="en-US" sz="2800" dirty="0" err="1" smtClean="0"/>
              <a:t>proiecte</a:t>
            </a:r>
            <a:r>
              <a:rPr lang="en-US" sz="2800" dirty="0" smtClean="0"/>
              <a:t> </a:t>
            </a:r>
            <a:r>
              <a:rPr lang="en-US" sz="2800" dirty="0" err="1" smtClean="0"/>
              <a:t>analizate</a:t>
            </a:r>
            <a:r>
              <a:rPr lang="en-US" sz="2800" dirty="0" smtClean="0"/>
              <a:t> in 21  de </a:t>
            </a:r>
            <a:r>
              <a:rPr lang="en-US" sz="2800" dirty="0" err="1" smtClean="0"/>
              <a:t>secunde</a:t>
            </a:r>
            <a:endParaRPr lang="en-US" sz="2800" dirty="0"/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800" dirty="0" err="1"/>
              <a:t>d</a:t>
            </a:r>
            <a:r>
              <a:rPr lang="en-US" sz="2800" dirty="0" err="1" smtClean="0"/>
              <a:t>epistate</a:t>
            </a:r>
            <a:r>
              <a:rPr lang="en-US" sz="2800" dirty="0" smtClean="0"/>
              <a:t> 2 </a:t>
            </a:r>
            <a:r>
              <a:rPr lang="en-US" sz="2800" dirty="0" err="1" smtClean="0"/>
              <a:t>proiecte</a:t>
            </a:r>
            <a:r>
              <a:rPr lang="en-US" sz="2800" dirty="0" smtClean="0"/>
              <a:t> </a:t>
            </a:r>
            <a:r>
              <a:rPr lang="en-US" sz="2800" dirty="0" err="1" smtClean="0"/>
              <a:t>copiate</a:t>
            </a:r>
            <a:endParaRPr lang="en-US" sz="28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Rezultate</a:t>
            </a:r>
            <a:endParaRPr lang="en-US" dirty="0"/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14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58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/>
              <a:t>Algoritm</a:t>
            </a:r>
            <a:r>
              <a:rPr lang="en-US" dirty="0" smtClean="0"/>
              <a:t> </a:t>
            </a:r>
            <a:r>
              <a:rPr lang="en-US" dirty="0" err="1" smtClean="0"/>
              <a:t>imun</a:t>
            </a:r>
            <a:r>
              <a:rPr lang="en-US" dirty="0" smtClean="0"/>
              <a:t> la </a:t>
            </a:r>
            <a:r>
              <a:rPr lang="en-US" dirty="0" err="1" smtClean="0"/>
              <a:t>redenumiri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smtClean="0"/>
              <a:t>Rapid  : </a:t>
            </a:r>
            <a:r>
              <a:rPr lang="en-US" dirty="0" err="1" smtClean="0"/>
              <a:t>SWI</a:t>
            </a:r>
            <a:r>
              <a:rPr lang="en-US" dirty="0" smtClean="0"/>
              <a:t>-Prolog </a:t>
            </a:r>
            <a:r>
              <a:rPr lang="en-US" dirty="0"/>
              <a:t>e </a:t>
            </a:r>
            <a:r>
              <a:rPr lang="en-US" dirty="0" smtClean="0"/>
              <a:t>multi-threading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Se pot exclude </a:t>
            </a:r>
            <a:r>
              <a:rPr lang="en-US" dirty="0" err="1" smtClean="0"/>
              <a:t>clase</a:t>
            </a:r>
            <a:r>
              <a:rPr lang="en-US" dirty="0" smtClean="0"/>
              <a:t> din </a:t>
            </a:r>
            <a:r>
              <a:rPr lang="en-US" dirty="0" err="1" smtClean="0"/>
              <a:t>analiza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err="1"/>
              <a:t>Flexibilitate</a:t>
            </a:r>
            <a:r>
              <a:rPr lang="en-US" dirty="0"/>
              <a:t> –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alegerea</a:t>
            </a:r>
            <a:r>
              <a:rPr lang="en-US" dirty="0"/>
              <a:t>/</a:t>
            </a:r>
            <a:r>
              <a:rPr lang="en-US" dirty="0" err="1"/>
              <a:t>crearea</a:t>
            </a:r>
            <a:r>
              <a:rPr lang="en-US" dirty="0"/>
              <a:t> </a:t>
            </a:r>
            <a:r>
              <a:rPr lang="en-US" dirty="0" err="1"/>
              <a:t>profilelor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err="1" smtClean="0"/>
              <a:t>Usor</a:t>
            </a:r>
            <a:r>
              <a:rPr lang="en-US" dirty="0" smtClean="0"/>
              <a:t> de </a:t>
            </a:r>
            <a:r>
              <a:rPr lang="en-US" dirty="0" err="1" smtClean="0"/>
              <a:t>adaugat</a:t>
            </a:r>
            <a:r>
              <a:rPr lang="en-US" dirty="0" smtClean="0"/>
              <a:t> </a:t>
            </a:r>
            <a:r>
              <a:rPr lang="en-US" dirty="0" err="1" smtClean="0"/>
              <a:t>noi</a:t>
            </a:r>
            <a:r>
              <a:rPr lang="en-US" dirty="0" smtClean="0"/>
              <a:t> </a:t>
            </a:r>
            <a:r>
              <a:rPr lang="en-US" dirty="0" err="1" smtClean="0"/>
              <a:t>filtre</a:t>
            </a:r>
            <a:endParaRPr lang="en-US" dirty="0" smtClean="0"/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Avantaje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facilitati</a:t>
            </a:r>
            <a:endParaRPr lang="en-US" dirty="0"/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15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67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041400" y="3200400"/>
            <a:ext cx="8231481" cy="303582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/>
              <a:t>Obtinerea</a:t>
            </a:r>
            <a:r>
              <a:rPr lang="en-US" dirty="0" smtClean="0"/>
              <a:t> </a:t>
            </a:r>
            <a:r>
              <a:rPr lang="en-US" dirty="0" err="1" smtClean="0"/>
              <a:t>bazei</a:t>
            </a:r>
            <a:r>
              <a:rPr lang="en-US" dirty="0" smtClean="0"/>
              <a:t> de </a:t>
            </a:r>
            <a:r>
              <a:rPr lang="en-US" dirty="0" err="1" smtClean="0"/>
              <a:t>cunostinte</a:t>
            </a:r>
            <a:r>
              <a:rPr lang="en-US" dirty="0" smtClean="0"/>
              <a:t> </a:t>
            </a:r>
            <a:r>
              <a:rPr lang="en-US" dirty="0" err="1" smtClean="0"/>
              <a:t>depinde</a:t>
            </a:r>
            <a:r>
              <a:rPr lang="en-US" dirty="0" smtClean="0"/>
              <a:t> de </a:t>
            </a:r>
            <a:r>
              <a:rPr lang="en-US" dirty="0" err="1" smtClean="0"/>
              <a:t>JTransformer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viteze</a:t>
            </a:r>
            <a:r>
              <a:rPr lang="en-US" dirty="0" smtClean="0"/>
              <a:t> </a:t>
            </a:r>
            <a:r>
              <a:rPr lang="en-US" dirty="0" err="1" smtClean="0"/>
              <a:t>acceptabile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limitat</a:t>
            </a:r>
            <a:r>
              <a:rPr lang="en-US" dirty="0" smtClean="0"/>
              <a:t> la </a:t>
            </a:r>
            <a:r>
              <a:rPr lang="en-US" dirty="0" err="1" smtClean="0"/>
              <a:t>proiecte</a:t>
            </a:r>
            <a:r>
              <a:rPr lang="en-US" dirty="0" smtClean="0"/>
              <a:t> </a:t>
            </a:r>
            <a:r>
              <a:rPr lang="en-US" dirty="0" err="1" smtClean="0"/>
              <a:t>scolare</a:t>
            </a:r>
            <a:r>
              <a:rPr lang="en-US" dirty="0" smtClean="0"/>
              <a:t> de </a:t>
            </a:r>
            <a:r>
              <a:rPr lang="en-US" dirty="0" err="1" smtClean="0"/>
              <a:t>pana</a:t>
            </a:r>
            <a:r>
              <a:rPr lang="en-US" dirty="0" smtClean="0"/>
              <a:t> la 30 </a:t>
            </a:r>
            <a:r>
              <a:rPr lang="en-US" dirty="0" err="1" smtClean="0"/>
              <a:t>clase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Limitari</a:t>
            </a:r>
            <a:endParaRPr lang="en-US" dirty="0"/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16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83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err="1" smtClean="0"/>
              <a:t>Integrarea</a:t>
            </a:r>
            <a:r>
              <a:rPr lang="en-US" dirty="0" smtClean="0"/>
              <a:t> </a:t>
            </a:r>
            <a:r>
              <a:rPr lang="en-US" dirty="0" err="1" smtClean="0"/>
              <a:t>ca</a:t>
            </a:r>
            <a:r>
              <a:rPr lang="en-US" dirty="0" smtClean="0"/>
              <a:t> </a:t>
            </a:r>
            <a:r>
              <a:rPr lang="en-US" dirty="0" err="1" smtClean="0"/>
              <a:t>serviciu</a:t>
            </a:r>
            <a:r>
              <a:rPr lang="en-US" dirty="0" smtClean="0"/>
              <a:t> Web</a:t>
            </a:r>
          </a:p>
          <a:p>
            <a:pPr>
              <a:lnSpc>
                <a:spcPct val="200000"/>
              </a:lnSpc>
            </a:pPr>
            <a:r>
              <a:rPr lang="en-US" dirty="0" err="1" smtClean="0"/>
              <a:t>Posibila</a:t>
            </a:r>
            <a:r>
              <a:rPr lang="en-US" dirty="0" smtClean="0"/>
              <a:t> </a:t>
            </a:r>
            <a:r>
              <a:rPr lang="en-US" dirty="0" err="1" smtClean="0"/>
              <a:t>integrare</a:t>
            </a:r>
            <a:r>
              <a:rPr lang="en-US" dirty="0" smtClean="0"/>
              <a:t> cu eclipse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Posibile</a:t>
            </a:r>
            <a:r>
              <a:rPr lang="en-US" dirty="0" smtClean="0"/>
              <a:t> </a:t>
            </a:r>
            <a:r>
              <a:rPr lang="en-US" dirty="0" err="1" smtClean="0"/>
              <a:t>directii</a:t>
            </a:r>
            <a:r>
              <a:rPr lang="en-US" dirty="0" smtClean="0"/>
              <a:t> de </a:t>
            </a:r>
            <a:r>
              <a:rPr lang="en-US" dirty="0" err="1" smtClean="0"/>
              <a:t>dezvolatare</a:t>
            </a:r>
            <a:endParaRPr lang="en-US" dirty="0"/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17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647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CloneDetector</a:t>
            </a:r>
            <a:r>
              <a:rPr lang="en-US" dirty="0" smtClean="0"/>
              <a:t>  </a:t>
            </a:r>
            <a:r>
              <a:rPr lang="en-US" dirty="0" err="1" smtClean="0"/>
              <a:t>depisteaza</a:t>
            </a:r>
            <a:r>
              <a:rPr lang="en-US" dirty="0" smtClean="0"/>
              <a:t> </a:t>
            </a:r>
            <a:r>
              <a:rPr lang="en-US" dirty="0" err="1" smtClean="0"/>
              <a:t>proiecte</a:t>
            </a:r>
            <a:r>
              <a:rPr lang="en-US" dirty="0" smtClean="0"/>
              <a:t> </a:t>
            </a:r>
            <a:r>
              <a:rPr lang="en-US" dirty="0" err="1" smtClean="0"/>
              <a:t>scolare</a:t>
            </a:r>
            <a:r>
              <a:rPr lang="en-US" dirty="0" smtClean="0"/>
              <a:t> </a:t>
            </a:r>
            <a:r>
              <a:rPr lang="en-US" dirty="0" err="1" smtClean="0"/>
              <a:t>copiate</a:t>
            </a:r>
            <a:endParaRPr lang="en-US" dirty="0" smtClean="0"/>
          </a:p>
          <a:p>
            <a:r>
              <a:rPr lang="en-US" dirty="0" smtClean="0"/>
              <a:t>Este </a:t>
            </a:r>
            <a:r>
              <a:rPr lang="en-US" dirty="0" err="1" smtClean="0"/>
              <a:t>imun</a:t>
            </a:r>
            <a:r>
              <a:rPr lang="en-US" dirty="0" smtClean="0"/>
              <a:t> </a:t>
            </a:r>
            <a:r>
              <a:rPr lang="en-US" dirty="0" err="1" smtClean="0"/>
              <a:t>redenumirilor</a:t>
            </a:r>
            <a:endParaRPr lang="en-US" dirty="0" smtClean="0"/>
          </a:p>
          <a:p>
            <a:r>
              <a:rPr lang="en-US" dirty="0" err="1" smtClean="0"/>
              <a:t>Depisteaza</a:t>
            </a:r>
            <a:r>
              <a:rPr lang="en-US" dirty="0" smtClean="0"/>
              <a:t> </a:t>
            </a:r>
            <a:r>
              <a:rPr lang="en-US" dirty="0" err="1" smtClean="0"/>
              <a:t>copii</a:t>
            </a:r>
            <a:r>
              <a:rPr lang="en-US" dirty="0" smtClean="0"/>
              <a:t> de </a:t>
            </a:r>
            <a:r>
              <a:rPr lang="en-US" dirty="0" err="1" smtClean="0"/>
              <a:t>tipul</a:t>
            </a:r>
            <a:r>
              <a:rPr lang="en-US" dirty="0" smtClean="0"/>
              <a:t> 3</a:t>
            </a:r>
          </a:p>
          <a:p>
            <a:endParaRPr lang="en-US" dirty="0"/>
          </a:p>
          <a:p>
            <a:r>
              <a:rPr lang="en-US" dirty="0" err="1" smtClean="0"/>
              <a:t>Acest</a:t>
            </a:r>
            <a:r>
              <a:rPr lang="en-US" dirty="0" smtClean="0"/>
              <a:t> </a:t>
            </a:r>
            <a:r>
              <a:rPr lang="en-US" dirty="0" err="1" smtClean="0"/>
              <a:t>proiect</a:t>
            </a:r>
            <a:r>
              <a:rPr lang="en-US" dirty="0" smtClean="0"/>
              <a:t> a </a:t>
            </a:r>
            <a:r>
              <a:rPr lang="en-US" dirty="0" err="1" smtClean="0"/>
              <a:t>fost</a:t>
            </a:r>
            <a:r>
              <a:rPr lang="en-US" dirty="0" smtClean="0"/>
              <a:t> </a:t>
            </a:r>
            <a:r>
              <a:rPr lang="en-US" dirty="0" err="1" smtClean="0"/>
              <a:t>prezentat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la </a:t>
            </a:r>
            <a:r>
              <a:rPr lang="en-US" dirty="0" err="1" smtClean="0"/>
              <a:t>SCSS</a:t>
            </a:r>
            <a:r>
              <a:rPr lang="en-US" dirty="0" smtClean="0"/>
              <a:t> 2011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Concluzii</a:t>
            </a:r>
            <a:endParaRPr lang="en-US" dirty="0"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18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257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19</a:t>
            </a:fld>
            <a:r>
              <a:rPr lang="en-US" sz="2400" dirty="0" smtClean="0"/>
              <a:t>/19</a:t>
            </a:r>
            <a:endParaRPr lang="en-US" dirty="0"/>
          </a:p>
        </p:txBody>
      </p:sp>
      <p:pic>
        <p:nvPicPr>
          <p:cNvPr id="4" name="demoLicenta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199" y="228600"/>
            <a:ext cx="9753601" cy="6096000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40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60400" y="304801"/>
            <a:ext cx="8458200" cy="1143000"/>
          </a:xfrm>
        </p:spPr>
        <p:txBody>
          <a:bodyPr/>
          <a:lstStyle/>
          <a:p>
            <a:r>
              <a:rPr lang="en-US" smtClean="0"/>
              <a:t>Ce este CloneDetector ?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idx="1"/>
          </p:nvPr>
        </p:nvSpPr>
        <p:spPr>
          <a:xfrm>
            <a:off x="508000" y="1600200"/>
            <a:ext cx="8839200" cy="2438400"/>
          </a:xfrm>
        </p:spPr>
        <p:txBody>
          <a:bodyPr anchor="ctr">
            <a:normAutofit/>
          </a:bodyPr>
          <a:lstStyle/>
          <a:p>
            <a:r>
              <a:rPr lang="en-US" sz="3600" smtClean="0"/>
              <a:t>un program scris in </a:t>
            </a:r>
            <a:r>
              <a:rPr lang="en-US" sz="4800" smtClean="0"/>
              <a:t>Prolog</a:t>
            </a:r>
            <a:r>
              <a:rPr lang="en-US" sz="2800" smtClean="0"/>
              <a:t> </a:t>
            </a:r>
            <a:endParaRPr lang="en-US" sz="28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2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36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60400" y="304801"/>
            <a:ext cx="8458200" cy="1143000"/>
          </a:xfrm>
        </p:spPr>
        <p:txBody>
          <a:bodyPr/>
          <a:lstStyle/>
          <a:p>
            <a:r>
              <a:rPr lang="en-US" dirty="0" err="1" smtClean="0"/>
              <a:t>Ce</a:t>
            </a:r>
            <a:r>
              <a:rPr lang="en-US" dirty="0" smtClean="0"/>
              <a:t> face </a:t>
            </a:r>
            <a:r>
              <a:rPr lang="en-US" dirty="0" err="1" smtClean="0"/>
              <a:t>CloneDetector</a:t>
            </a:r>
            <a:r>
              <a:rPr lang="en-US" dirty="0" smtClean="0"/>
              <a:t> ?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idx="1"/>
          </p:nvPr>
        </p:nvSpPr>
        <p:spPr>
          <a:xfrm>
            <a:off x="508000" y="1600200"/>
            <a:ext cx="8839200" cy="2438400"/>
          </a:xfrm>
        </p:spPr>
        <p:txBody>
          <a:bodyPr anchor="ctr">
            <a:normAutofit/>
          </a:bodyPr>
          <a:lstStyle/>
          <a:p>
            <a:pPr algn="l"/>
            <a:r>
              <a:rPr lang="en-US" sz="3200" dirty="0" err="1" smtClean="0"/>
              <a:t>depisteaza</a:t>
            </a:r>
            <a:r>
              <a:rPr lang="en-US" sz="2400" dirty="0" smtClean="0"/>
              <a:t> </a:t>
            </a:r>
            <a:r>
              <a:rPr lang="en-US" sz="4400" dirty="0" err="1" smtClean="0"/>
              <a:t>proiecte</a:t>
            </a:r>
            <a:r>
              <a:rPr lang="en-US" sz="4400" dirty="0" smtClean="0"/>
              <a:t> </a:t>
            </a:r>
            <a:r>
              <a:rPr lang="en-US" sz="3200" dirty="0" err="1" smtClean="0"/>
              <a:t>scolare</a:t>
            </a:r>
            <a:r>
              <a:rPr lang="en-US" sz="5400" dirty="0" smtClean="0"/>
              <a:t> </a:t>
            </a:r>
            <a:r>
              <a:rPr lang="en-US" sz="3200" dirty="0" smtClean="0"/>
              <a:t>Java</a:t>
            </a:r>
            <a:r>
              <a:rPr lang="en-US" sz="5400" dirty="0" smtClean="0"/>
              <a:t> </a:t>
            </a:r>
            <a:r>
              <a:rPr lang="en-US" sz="4400" dirty="0" err="1" smtClean="0"/>
              <a:t>copiate</a:t>
            </a:r>
            <a:r>
              <a:rPr lang="en-US" sz="2400" dirty="0" smtClean="0"/>
              <a:t>.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3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775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60400" y="457200"/>
            <a:ext cx="8636000" cy="1241298"/>
          </a:xfrm>
        </p:spPr>
        <p:txBody>
          <a:bodyPr/>
          <a:lstStyle/>
          <a:p>
            <a:r>
              <a:rPr lang="en-US" dirty="0" err="1" smtClean="0"/>
              <a:t>CloneDetector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subTitle" idx="1"/>
          </p:nvPr>
        </p:nvSpPr>
        <p:spPr>
          <a:xfrm>
            <a:off x="660400" y="2438400"/>
            <a:ext cx="8839200" cy="2819400"/>
          </a:xfrm>
        </p:spPr>
        <p:txBody>
          <a:bodyPr anchor="t">
            <a:normAutofit/>
          </a:bodyPr>
          <a:lstStyle/>
          <a:p>
            <a:pPr marL="457200" indent="-457200" algn="l">
              <a:buFont typeface="Wingdings" pitchFamily="2" charset="2"/>
              <a:buChar char="v"/>
            </a:pPr>
            <a:r>
              <a:rPr lang="en-US" sz="2600" b="1" dirty="0" err="1" smtClean="0"/>
              <a:t>Depisteaza</a:t>
            </a:r>
            <a:r>
              <a:rPr lang="en-US" sz="2600" b="1" dirty="0" smtClean="0"/>
              <a:t> </a:t>
            </a:r>
            <a:r>
              <a:rPr lang="en-US" sz="2600" b="1" u="sng" dirty="0" err="1" smtClean="0"/>
              <a:t>toate</a:t>
            </a:r>
            <a:r>
              <a:rPr lang="en-US" sz="2600" b="1" u="sng" dirty="0" smtClean="0"/>
              <a:t> </a:t>
            </a:r>
            <a:r>
              <a:rPr lang="en-US" sz="2600" b="1" dirty="0" err="1" smtClean="0"/>
              <a:t>tipurile</a:t>
            </a:r>
            <a:r>
              <a:rPr lang="en-US" sz="2600" b="1" dirty="0" smtClean="0"/>
              <a:t> de clone.</a:t>
            </a:r>
          </a:p>
          <a:p>
            <a:pPr marL="457200" indent="-457200" algn="l">
              <a:buFont typeface="Wingdings" pitchFamily="2" charset="2"/>
              <a:buChar char="v"/>
            </a:pPr>
            <a:r>
              <a:rPr lang="en-US" sz="2600" b="1" dirty="0" err="1" smtClean="0"/>
              <a:t>Algoritm</a:t>
            </a:r>
            <a:r>
              <a:rPr lang="en-US" sz="2600" b="1" dirty="0" smtClean="0"/>
              <a:t> </a:t>
            </a:r>
            <a:r>
              <a:rPr lang="en-US" sz="2600" b="1" u="sng" dirty="0" err="1" smtClean="0"/>
              <a:t>imun</a:t>
            </a:r>
            <a:r>
              <a:rPr lang="en-US" sz="2600" b="1" u="sng" dirty="0" smtClean="0"/>
              <a:t> </a:t>
            </a:r>
            <a:r>
              <a:rPr lang="en-US" sz="2600" b="1" u="sng" dirty="0" err="1" smtClean="0"/>
              <a:t>redenumirilor</a:t>
            </a:r>
            <a:r>
              <a:rPr lang="en-US" sz="2600" b="1" u="sng" dirty="0" smtClean="0"/>
              <a:t> </a:t>
            </a:r>
            <a:r>
              <a:rPr lang="en-US" sz="2600" b="1" dirty="0" smtClean="0"/>
              <a:t>– </a:t>
            </a:r>
            <a:r>
              <a:rPr lang="en-US" sz="2600" b="1" dirty="0" err="1" smtClean="0"/>
              <a:t>cele</a:t>
            </a:r>
            <a:r>
              <a:rPr lang="en-US" sz="2600" b="1" dirty="0" smtClean="0"/>
              <a:t> </a:t>
            </a:r>
            <a:r>
              <a:rPr lang="en-US" sz="2600" b="1" dirty="0" err="1" smtClean="0"/>
              <a:t>mai</a:t>
            </a:r>
            <a:r>
              <a:rPr lang="en-US" sz="2600" b="1" dirty="0" smtClean="0"/>
              <a:t> </a:t>
            </a:r>
            <a:r>
              <a:rPr lang="en-US" sz="2600" b="1" dirty="0" err="1" smtClean="0"/>
              <a:t>intalnite</a:t>
            </a:r>
            <a:r>
              <a:rPr lang="en-US" sz="2600" b="1" dirty="0" smtClean="0"/>
              <a:t> </a:t>
            </a:r>
            <a:r>
              <a:rPr lang="en-US" sz="2600" b="1" dirty="0" err="1" smtClean="0"/>
              <a:t>schimbari</a:t>
            </a:r>
            <a:endParaRPr lang="en-US" sz="2600" b="1" dirty="0" smtClean="0"/>
          </a:p>
          <a:p>
            <a:pPr marL="457200" indent="-457200" algn="l">
              <a:buFont typeface="Wingdings" pitchFamily="2" charset="2"/>
              <a:buChar char="v"/>
            </a:pPr>
            <a:r>
              <a:rPr lang="en-US" sz="2600" b="1" dirty="0" err="1" smtClean="0"/>
              <a:t>Combina</a:t>
            </a:r>
            <a:r>
              <a:rPr lang="en-US" sz="2600" b="1" dirty="0" smtClean="0"/>
              <a:t> </a:t>
            </a:r>
            <a:r>
              <a:rPr lang="en-US" sz="2600" b="1" dirty="0" err="1" smtClean="0"/>
              <a:t>metode</a:t>
            </a:r>
            <a:r>
              <a:rPr lang="en-US" sz="2600" b="1" dirty="0" smtClean="0"/>
              <a:t> de </a:t>
            </a:r>
            <a:r>
              <a:rPr lang="en-US" sz="2600" b="1" dirty="0" err="1" smtClean="0"/>
              <a:t>depistare</a:t>
            </a:r>
            <a:r>
              <a:rPr lang="en-US" sz="2600" b="1" dirty="0" smtClean="0"/>
              <a:t> </a:t>
            </a:r>
            <a:r>
              <a:rPr lang="en-US" sz="2600" b="1" dirty="0" err="1" smtClean="0"/>
              <a:t>bazate</a:t>
            </a:r>
            <a:r>
              <a:rPr lang="en-US" sz="2600" b="1" dirty="0" smtClean="0"/>
              <a:t> </a:t>
            </a:r>
            <a:r>
              <a:rPr lang="en-US" sz="2600" b="1" dirty="0" err="1" smtClean="0"/>
              <a:t>pe</a:t>
            </a:r>
            <a:r>
              <a:rPr lang="en-US" sz="2600" b="1" dirty="0" smtClean="0"/>
              <a:t> </a:t>
            </a:r>
          </a:p>
          <a:p>
            <a:pPr marL="965195" lvl="1" indent="-457200" algn="l">
              <a:buFont typeface="Wingdings" pitchFamily="2" charset="2"/>
              <a:buChar char="v"/>
            </a:pPr>
            <a:r>
              <a:rPr lang="en-US" sz="2600" b="1" dirty="0" err="1" smtClean="0"/>
              <a:t>metrici</a:t>
            </a:r>
            <a:r>
              <a:rPr lang="en-US" sz="2600" b="1" dirty="0" smtClean="0"/>
              <a:t> </a:t>
            </a:r>
          </a:p>
          <a:p>
            <a:pPr marL="965195" lvl="1" indent="-457200" algn="l">
              <a:buFont typeface="Wingdings" pitchFamily="2" charset="2"/>
              <a:buChar char="v"/>
            </a:pPr>
            <a:r>
              <a:rPr lang="en-US" sz="2600" b="1" dirty="0" smtClean="0"/>
              <a:t>	</a:t>
            </a:r>
            <a:r>
              <a:rPr lang="en-US" sz="2600" b="1" dirty="0" err="1" smtClean="0"/>
              <a:t>grafuri</a:t>
            </a:r>
            <a:r>
              <a:rPr lang="en-US" sz="2600" b="1" dirty="0" smtClean="0"/>
              <a:t> de </a:t>
            </a:r>
            <a:r>
              <a:rPr lang="en-US" sz="2600" b="1" dirty="0" err="1" smtClean="0"/>
              <a:t>apeluri</a:t>
            </a:r>
            <a:r>
              <a:rPr lang="en-US" sz="2600" b="1" dirty="0" smtClean="0"/>
              <a:t> (call graph) </a:t>
            </a:r>
            <a:endParaRPr lang="en-US" sz="2600" b="1" dirty="0"/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4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983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241800" y="838200"/>
            <a:ext cx="5638800" cy="1905000"/>
          </a:xfrm>
        </p:spPr>
        <p:txBody>
          <a:bodyPr anchor="ctr">
            <a:normAutofit/>
          </a:bodyPr>
          <a:lstStyle/>
          <a:p>
            <a:r>
              <a:rPr lang="en-US" sz="4000" dirty="0" err="1" smtClean="0"/>
              <a:t>Urmatoarele</a:t>
            </a:r>
            <a:r>
              <a:rPr lang="en-US" sz="4000" dirty="0" smtClean="0"/>
              <a:t> </a:t>
            </a:r>
            <a:r>
              <a:rPr lang="en-US" sz="4000" dirty="0" err="1" smtClean="0"/>
              <a:t>Subiecte</a:t>
            </a:r>
            <a:r>
              <a:rPr lang="en-US" sz="4000" dirty="0" smtClean="0"/>
              <a:t> :</a:t>
            </a:r>
            <a:endParaRPr lang="en-US" sz="40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half" idx="2"/>
          </p:nvPr>
        </p:nvSpPr>
        <p:spPr>
          <a:xfrm>
            <a:off x="3937000" y="3048000"/>
            <a:ext cx="5791200" cy="2590800"/>
          </a:xfrm>
        </p:spPr>
        <p:txBody>
          <a:bodyPr>
            <a:normAutofit/>
          </a:bodyPr>
          <a:lstStyle/>
          <a:p>
            <a:pPr marL="514350" indent="-514350">
              <a:buClr>
                <a:schemeClr val="bg1"/>
              </a:buClr>
              <a:buFont typeface="+mj-lt"/>
              <a:buAutoNum type="arabicPeriod"/>
            </a:pPr>
            <a:r>
              <a:rPr lang="en-US" sz="3200" b="1" dirty="0" err="1"/>
              <a:t>Infrastructura</a:t>
            </a:r>
            <a:r>
              <a:rPr lang="en-US" sz="3200" b="1" dirty="0"/>
              <a:t> </a:t>
            </a:r>
            <a:r>
              <a:rPr lang="en-US" sz="3200" b="1" dirty="0" err="1"/>
              <a:t>folosita</a:t>
            </a:r>
            <a:endParaRPr lang="en-US" sz="3200" b="1" dirty="0"/>
          </a:p>
          <a:p>
            <a:pPr marL="514350" indent="-514350">
              <a:buClr>
                <a:schemeClr val="bg1"/>
              </a:buClr>
              <a:buFont typeface="+mj-lt"/>
              <a:buAutoNum type="arabicPeriod"/>
            </a:pPr>
            <a:r>
              <a:rPr lang="en-US" sz="3200" b="1" dirty="0" err="1"/>
              <a:t>Implementarea</a:t>
            </a:r>
            <a:r>
              <a:rPr lang="en-US" sz="3200" b="1" dirty="0"/>
              <a:t> </a:t>
            </a:r>
            <a:r>
              <a:rPr lang="en-US" sz="3200" b="1" dirty="0" err="1"/>
              <a:t>algoritmului</a:t>
            </a:r>
            <a:endParaRPr lang="en-US" sz="3200" b="1" dirty="0"/>
          </a:p>
          <a:p>
            <a:pPr marL="514350" indent="-514350">
              <a:buClr>
                <a:schemeClr val="bg1"/>
              </a:buClr>
              <a:buFont typeface="+mj-lt"/>
              <a:buAutoNum type="arabicPeriod"/>
            </a:pPr>
            <a:r>
              <a:rPr lang="en-US" sz="3200" b="1" dirty="0" err="1" smtClean="0"/>
              <a:t>Rezultatele</a:t>
            </a:r>
            <a:r>
              <a:rPr lang="en-US" sz="3200" b="1" dirty="0" smtClean="0"/>
              <a:t> </a:t>
            </a:r>
            <a:r>
              <a:rPr lang="en-US" sz="3200" b="1" dirty="0" err="1"/>
              <a:t>obtinute</a:t>
            </a:r>
            <a:endParaRPr lang="en-US" sz="3200" b="1" dirty="0"/>
          </a:p>
        </p:txBody>
      </p:sp>
      <p:pic>
        <p:nvPicPr>
          <p:cNvPr id="16" name="Picture Placeholder 1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74" b="8974"/>
          <a:stretch>
            <a:fillRect/>
          </a:stretch>
        </p:blipFill>
        <p:spPr>
          <a:xfrm>
            <a:off x="431800" y="1363785"/>
            <a:ext cx="3352800" cy="2751015"/>
          </a:xfrm>
        </p:spPr>
      </p:pic>
      <p:sp>
        <p:nvSpPr>
          <p:cNvPr id="7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5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54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36600" y="152400"/>
            <a:ext cx="8636000" cy="1977898"/>
          </a:xfrm>
        </p:spPr>
        <p:txBody>
          <a:bodyPr>
            <a:normAutofit/>
          </a:bodyPr>
          <a:lstStyle/>
          <a:p>
            <a:r>
              <a:rPr lang="en-US" sz="5400" b="1" dirty="0" err="1"/>
              <a:t>Infrastructura</a:t>
            </a:r>
            <a:r>
              <a:rPr lang="en-US" sz="5400" b="1" dirty="0"/>
              <a:t> </a:t>
            </a:r>
            <a:r>
              <a:rPr lang="en-US" sz="5400" b="1" dirty="0" err="1" smtClean="0"/>
              <a:t>folosita</a:t>
            </a:r>
            <a:r>
              <a:rPr lang="en-US" sz="5400" b="1" dirty="0" smtClean="0"/>
              <a:t/>
            </a:r>
            <a:br>
              <a:rPr lang="en-US" sz="5400" b="1" dirty="0" smtClean="0"/>
            </a:b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08000" y="1905000"/>
            <a:ext cx="9067800" cy="1828800"/>
          </a:xfrm>
        </p:spPr>
        <p:txBody>
          <a:bodyPr>
            <a:normAutofit/>
          </a:bodyPr>
          <a:lstStyle/>
          <a:p>
            <a:r>
              <a:rPr lang="en-US" sz="3200" b="1" dirty="0" err="1"/>
              <a:t>JTransformer</a:t>
            </a:r>
            <a:r>
              <a:rPr lang="en-US" sz="2400" b="1" dirty="0"/>
              <a:t> </a:t>
            </a:r>
            <a:r>
              <a:rPr lang="en-US" sz="2400" b="1" dirty="0" smtClean="0"/>
              <a:t>: plugin eclipse care </a:t>
            </a:r>
            <a:r>
              <a:rPr lang="en-US" sz="2400" b="1" dirty="0" err="1" smtClean="0"/>
              <a:t>transforma</a:t>
            </a:r>
            <a:r>
              <a:rPr lang="en-US" sz="2400" b="1" dirty="0" smtClean="0"/>
              <a:t> </a:t>
            </a:r>
            <a:r>
              <a:rPr lang="en-US" sz="2400" b="1" dirty="0" err="1"/>
              <a:t>codul</a:t>
            </a:r>
            <a:r>
              <a:rPr lang="en-US" sz="2400" b="1" dirty="0"/>
              <a:t> </a:t>
            </a:r>
            <a:r>
              <a:rPr lang="en-US" sz="2400" b="1" dirty="0" err="1"/>
              <a:t>sursa</a:t>
            </a:r>
            <a:r>
              <a:rPr lang="en-US" sz="2400" b="1" dirty="0"/>
              <a:t> </a:t>
            </a:r>
            <a:r>
              <a:rPr lang="en-US" sz="2400" b="1" dirty="0" smtClean="0"/>
              <a:t>Java </a:t>
            </a:r>
            <a:r>
              <a:rPr lang="en-US" sz="2400" b="1" dirty="0" err="1" smtClean="0"/>
              <a:t>intr</a:t>
            </a:r>
            <a:r>
              <a:rPr lang="en-US" sz="2400" b="1" dirty="0" smtClean="0"/>
              <a:t>-un arbore </a:t>
            </a:r>
            <a:r>
              <a:rPr lang="en-US" sz="2400" b="1" dirty="0" err="1" smtClean="0"/>
              <a:t>sintactic</a:t>
            </a:r>
            <a:r>
              <a:rPr lang="en-US" sz="2400" b="1" dirty="0" smtClean="0"/>
              <a:t> abstract(AST) </a:t>
            </a:r>
            <a:r>
              <a:rPr lang="en-US" sz="2400" b="1" dirty="0" err="1" smtClean="0"/>
              <a:t>memorat</a:t>
            </a:r>
            <a:r>
              <a:rPr lang="en-US" sz="2400" b="1" dirty="0" smtClean="0"/>
              <a:t> sub forma de  </a:t>
            </a:r>
          </a:p>
          <a:p>
            <a:r>
              <a:rPr lang="en-US" sz="2400" b="1" dirty="0" err="1" smtClean="0"/>
              <a:t>fapte</a:t>
            </a:r>
            <a:r>
              <a:rPr lang="en-US" sz="2400" b="1" dirty="0" smtClean="0"/>
              <a:t> </a:t>
            </a:r>
            <a:r>
              <a:rPr lang="en-US" sz="2400" b="1" dirty="0"/>
              <a:t>Prolog. </a:t>
            </a:r>
            <a:br>
              <a:rPr lang="en-US" sz="2400" b="1" dirty="0"/>
            </a:br>
            <a:endParaRPr lang="en-US" sz="2400" b="1" dirty="0"/>
          </a:p>
          <a:p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9" y="3429000"/>
            <a:ext cx="9220201" cy="373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6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133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/>
          <p:cNvSpPr/>
          <p:nvPr/>
        </p:nvSpPr>
        <p:spPr>
          <a:xfrm>
            <a:off x="279400" y="2057400"/>
            <a:ext cx="4495800" cy="4953000"/>
          </a:xfrm>
          <a:prstGeom prst="roundRect">
            <a:avLst/>
          </a:prstGeom>
          <a:solidFill>
            <a:schemeClr val="accent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08000" y="3352800"/>
            <a:ext cx="1676400" cy="190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 smtClean="0"/>
              <a:t>Clasa</a:t>
            </a:r>
            <a:r>
              <a:rPr lang="en-US" dirty="0" smtClean="0"/>
              <a:t> 1</a:t>
            </a:r>
          </a:p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1800" y="4105245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/>
              <a:t>metoda</a:t>
            </a:r>
            <a:r>
              <a:rPr lang="en-US" sz="2000" dirty="0" err="1"/>
              <a:t>1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31800" y="4629090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/>
              <a:t>metoda2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22600" y="3276600"/>
            <a:ext cx="12192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Class 2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22600" y="4191000"/>
            <a:ext cx="12192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Class 3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33532" y="3657600"/>
            <a:ext cx="12844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oMetoda2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226434" y="2286000"/>
            <a:ext cx="2939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bg1"/>
                </a:solidFill>
              </a:rPr>
              <a:t>Proiectul</a:t>
            </a:r>
            <a:r>
              <a:rPr lang="en-US" sz="3200" dirty="0" smtClean="0">
                <a:solidFill>
                  <a:schemeClr val="bg1"/>
                </a:solidFill>
              </a:rPr>
              <a:t> 1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1803400" y="3962401"/>
            <a:ext cx="1230132" cy="371564"/>
          </a:xfrm>
          <a:prstGeom prst="straightConnector1">
            <a:avLst/>
          </a:prstGeom>
          <a:ln w="28575">
            <a:solidFill>
              <a:schemeClr val="bg1"/>
            </a:solidFill>
            <a:headEnd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1803400" y="4419600"/>
            <a:ext cx="1507683" cy="347618"/>
          </a:xfrm>
          <a:prstGeom prst="straightConnector1">
            <a:avLst/>
          </a:prstGeom>
          <a:ln w="28575">
            <a:solidFill>
              <a:schemeClr val="bg1"/>
            </a:solidFill>
            <a:headEnd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ounded Rectangle 68"/>
          <p:cNvSpPr/>
          <p:nvPr/>
        </p:nvSpPr>
        <p:spPr>
          <a:xfrm>
            <a:off x="5461000" y="2151993"/>
            <a:ext cx="4495800" cy="4858407"/>
          </a:xfrm>
          <a:prstGeom prst="roundRect">
            <a:avLst/>
          </a:prstGeom>
          <a:solidFill>
            <a:schemeClr val="accent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5689600" y="3447393"/>
            <a:ext cx="1676400" cy="190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 smtClean="0"/>
              <a:t>Clasa</a:t>
            </a:r>
            <a:r>
              <a:rPr lang="en-US" dirty="0" smtClean="0"/>
              <a:t> A</a:t>
            </a:r>
          </a:p>
          <a:p>
            <a:pPr algn="ctr"/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5689600" y="4199838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/>
              <a:t>metodaA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5689600" y="4724400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/>
              <a:t>metodaB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>
          <a:xfrm>
            <a:off x="8204200" y="3371193"/>
            <a:ext cx="12192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Class B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8204200" y="4285593"/>
            <a:ext cx="12192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Class C</a:t>
            </a:r>
            <a:endParaRPr 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8215132" y="3752193"/>
            <a:ext cx="12844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oMetodaB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6408034" y="2380593"/>
            <a:ext cx="2939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bg1"/>
                </a:solidFill>
              </a:rPr>
              <a:t>Proiectul</a:t>
            </a:r>
            <a:r>
              <a:rPr lang="en-US" sz="3200" dirty="0" smtClean="0">
                <a:solidFill>
                  <a:schemeClr val="bg1"/>
                </a:solidFill>
              </a:rPr>
              <a:t> 2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77" name="Straight Arrow Connector 76"/>
          <p:cNvCxnSpPr/>
          <p:nvPr/>
        </p:nvCxnSpPr>
        <p:spPr>
          <a:xfrm flipV="1">
            <a:off x="6985000" y="4056994"/>
            <a:ext cx="1230132" cy="371564"/>
          </a:xfrm>
          <a:prstGeom prst="straightConnector1">
            <a:avLst/>
          </a:prstGeom>
          <a:ln w="28575">
            <a:solidFill>
              <a:schemeClr val="bg1"/>
            </a:solidFill>
            <a:headEnd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6985000" y="4514193"/>
            <a:ext cx="1507683" cy="347618"/>
          </a:xfrm>
          <a:prstGeom prst="straightConnector1">
            <a:avLst/>
          </a:prstGeom>
          <a:ln w="28575">
            <a:solidFill>
              <a:schemeClr val="bg1"/>
            </a:solidFill>
            <a:headEnd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/>
          <p:cNvSpPr/>
          <p:nvPr/>
        </p:nvSpPr>
        <p:spPr>
          <a:xfrm>
            <a:off x="5918200" y="4249428"/>
            <a:ext cx="1143000" cy="379662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654934" y="4156053"/>
            <a:ext cx="1143000" cy="379662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itle 4"/>
          <p:cNvSpPr txBox="1">
            <a:spLocks/>
          </p:cNvSpPr>
          <p:nvPr/>
        </p:nvSpPr>
        <p:spPr>
          <a:xfrm>
            <a:off x="660400" y="304801"/>
            <a:ext cx="8458200" cy="1143000"/>
          </a:xfrm>
          <a:prstGeom prst="rect">
            <a:avLst/>
          </a:prstGeom>
        </p:spPr>
        <p:txBody>
          <a:bodyPr/>
          <a:lstStyle>
            <a:lvl1pPr algn="ctr" defTabSz="1015990" rtl="0" eaLnBrk="1" latinLnBrk="0" hangingPunct="1">
              <a:spcBef>
                <a:spcPct val="0"/>
              </a:spcBef>
              <a:buNone/>
              <a:defRPr sz="49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 smtClean="0">
                <a:solidFill>
                  <a:schemeClr val="tx1"/>
                </a:solidFill>
              </a:rPr>
              <a:t>Descrierea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Algoritmului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7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5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8" grpId="0"/>
      <p:bldP spid="10" grpId="0" animBg="1"/>
      <p:bldP spid="12" grpId="0" animBg="1"/>
      <p:bldP spid="13" grpId="0"/>
      <p:bldP spid="70" grpId="0" animBg="1"/>
      <p:bldP spid="71" grpId="0"/>
      <p:bldP spid="72" grpId="0"/>
      <p:bldP spid="73" grpId="0" animBg="1"/>
      <p:bldP spid="74" grpId="0" animBg="1"/>
      <p:bldP spid="75" grpId="0"/>
      <p:bldP spid="80" grpId="0" animBg="1"/>
      <p:bldP spid="8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/>
              <a:t>Implementarea</a:t>
            </a:r>
            <a:r>
              <a:rPr lang="en-US" sz="4800" dirty="0" smtClean="0"/>
              <a:t> </a:t>
            </a:r>
            <a:r>
              <a:rPr lang="en-US" sz="4800" dirty="0" err="1" smtClean="0"/>
              <a:t>algoritmului</a:t>
            </a:r>
            <a:endParaRPr lang="en-US" sz="4800" dirty="0"/>
          </a:p>
        </p:txBody>
      </p:sp>
      <p:pic>
        <p:nvPicPr>
          <p:cNvPr id="3075" name="Picture 3" descr="D:\vlad\proiect licenta\licenta\doc\CloneDetecto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228600"/>
            <a:ext cx="4972050" cy="673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8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97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Metricile</a:t>
            </a:r>
            <a:r>
              <a:rPr lang="en-US" dirty="0" smtClean="0"/>
              <a:t> de </a:t>
            </a:r>
            <a:r>
              <a:rPr lang="en-US" dirty="0" err="1" smtClean="0"/>
              <a:t>baza</a:t>
            </a:r>
            <a:r>
              <a:rPr lang="en-US" dirty="0" smtClean="0"/>
              <a:t> </a:t>
            </a:r>
            <a:r>
              <a:rPr lang="en-US" dirty="0" err="1" smtClean="0"/>
              <a:t>folosite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 err="1" smtClean="0"/>
              <a:t>Metrici</a:t>
            </a:r>
            <a:r>
              <a:rPr lang="en-US" b="1" dirty="0" smtClean="0"/>
              <a:t> la </a:t>
            </a:r>
            <a:r>
              <a:rPr lang="en-US" b="1" dirty="0" err="1" smtClean="0"/>
              <a:t>nivel</a:t>
            </a:r>
            <a:r>
              <a:rPr lang="en-US" b="1" dirty="0" smtClean="0"/>
              <a:t> de </a:t>
            </a:r>
            <a:r>
              <a:rPr lang="en-US" b="1" dirty="0" err="1" smtClean="0"/>
              <a:t>clasa</a:t>
            </a:r>
            <a:endParaRPr lang="en-US" b="1" dirty="0" smtClean="0"/>
          </a:p>
          <a:p>
            <a:pPr marL="0" indent="0">
              <a:buNone/>
            </a:pPr>
            <a:r>
              <a:rPr lang="en-US" dirty="0" smtClean="0"/>
              <a:t>-   </a:t>
            </a:r>
            <a:r>
              <a:rPr lang="en-US" dirty="0" err="1" smtClean="0"/>
              <a:t>Numar</a:t>
            </a:r>
            <a:r>
              <a:rPr lang="en-US" dirty="0" smtClean="0"/>
              <a:t> </a:t>
            </a:r>
            <a:r>
              <a:rPr lang="en-US" dirty="0" err="1" smtClean="0"/>
              <a:t>atribute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err="1" smtClean="0"/>
              <a:t>Numar</a:t>
            </a:r>
            <a:r>
              <a:rPr lang="en-US" dirty="0" smtClean="0"/>
              <a:t> </a:t>
            </a:r>
            <a:r>
              <a:rPr lang="en-US" dirty="0" err="1" smtClean="0"/>
              <a:t>metode</a:t>
            </a:r>
            <a:r>
              <a:rPr lang="en-US" dirty="0" smtClean="0"/>
              <a:t> </a:t>
            </a:r>
          </a:p>
          <a:p>
            <a:pPr>
              <a:buFontTx/>
              <a:buChar char="-"/>
            </a:pPr>
            <a:r>
              <a:rPr lang="en-US" dirty="0" err="1" smtClean="0"/>
              <a:t>Numar</a:t>
            </a:r>
            <a:r>
              <a:rPr lang="en-US" dirty="0" smtClean="0"/>
              <a:t> </a:t>
            </a:r>
            <a:r>
              <a:rPr lang="en-US" dirty="0" err="1" smtClean="0"/>
              <a:t>interfete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Are </a:t>
            </a:r>
            <a:r>
              <a:rPr lang="en-US" dirty="0" err="1" smtClean="0"/>
              <a:t>superclasa</a:t>
            </a:r>
            <a:r>
              <a:rPr lang="en-US" dirty="0" smtClean="0"/>
              <a:t> ?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5161280" y="2976880"/>
            <a:ext cx="4414520" cy="3881120"/>
          </a:xfrm>
        </p:spPr>
        <p:txBody>
          <a:bodyPr/>
          <a:lstStyle/>
          <a:p>
            <a:r>
              <a:rPr lang="en-US" b="1" dirty="0" err="1" smtClean="0"/>
              <a:t>Metrici</a:t>
            </a:r>
            <a:r>
              <a:rPr lang="en-US" b="1" dirty="0" smtClean="0"/>
              <a:t> la </a:t>
            </a:r>
            <a:r>
              <a:rPr lang="en-US" b="1" dirty="0" err="1" smtClean="0"/>
              <a:t>nivel</a:t>
            </a:r>
            <a:r>
              <a:rPr lang="en-US" b="1" dirty="0" smtClean="0"/>
              <a:t> de </a:t>
            </a:r>
            <a:r>
              <a:rPr lang="en-US" b="1" dirty="0" err="1" smtClean="0"/>
              <a:t>metoda</a:t>
            </a:r>
            <a:endParaRPr lang="en-US" b="1" dirty="0" smtClean="0"/>
          </a:p>
          <a:p>
            <a:pPr>
              <a:buFontTx/>
              <a:buChar char="-"/>
            </a:pPr>
            <a:r>
              <a:rPr lang="en-US" dirty="0" err="1" smtClean="0"/>
              <a:t>Semnatura</a:t>
            </a:r>
            <a:r>
              <a:rPr lang="en-US" dirty="0" smtClean="0"/>
              <a:t> </a:t>
            </a:r>
            <a:r>
              <a:rPr lang="en-US" dirty="0" err="1" smtClean="0"/>
              <a:t>metodei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err="1" smtClean="0"/>
              <a:t>Numar</a:t>
            </a:r>
            <a:r>
              <a:rPr lang="en-US" dirty="0" smtClean="0"/>
              <a:t> While</a:t>
            </a:r>
          </a:p>
          <a:p>
            <a:pPr>
              <a:buFontTx/>
              <a:buChar char="-"/>
            </a:pPr>
            <a:r>
              <a:rPr lang="en-US" dirty="0" err="1" smtClean="0"/>
              <a:t>Numar</a:t>
            </a:r>
            <a:r>
              <a:rPr lang="en-US" dirty="0" smtClean="0"/>
              <a:t> If</a:t>
            </a:r>
          </a:p>
          <a:p>
            <a:pPr>
              <a:buFontTx/>
              <a:buChar char="-"/>
            </a:pPr>
            <a:r>
              <a:rPr lang="en-US" dirty="0" err="1" smtClean="0"/>
              <a:t>Numar</a:t>
            </a:r>
            <a:r>
              <a:rPr lang="en-US" dirty="0" smtClean="0"/>
              <a:t> </a:t>
            </a:r>
            <a:r>
              <a:rPr lang="en-US" dirty="0" err="1" smtClean="0"/>
              <a:t>operatori</a:t>
            </a:r>
            <a:endParaRPr lang="en-US" dirty="0" smtClean="0"/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970682" y="7086600"/>
            <a:ext cx="1290918" cy="405694"/>
          </a:xfrm>
        </p:spPr>
        <p:txBody>
          <a:bodyPr/>
          <a:lstStyle/>
          <a:p>
            <a:fld id="{0CF38776-03E5-4BA3-B982-64B23AAE917D}" type="slidenum">
              <a:rPr lang="en-US" sz="2400" smtClean="0"/>
              <a:pPr/>
              <a:t>9</a:t>
            </a:fld>
            <a:r>
              <a:rPr lang="en-US" sz="2400" dirty="0" smtClean="0"/>
              <a:t>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00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1835</TotalTime>
  <Words>500</Words>
  <Application>Microsoft Office PowerPoint</Application>
  <PresentationFormat>Custom</PresentationFormat>
  <Paragraphs>159</Paragraphs>
  <Slides>19</Slides>
  <Notes>5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Waveform</vt:lpstr>
      <vt:lpstr>CloneDetector </vt:lpstr>
      <vt:lpstr>Ce este CloneDetector ?</vt:lpstr>
      <vt:lpstr>Ce face CloneDetector ?</vt:lpstr>
      <vt:lpstr>CloneDetector</vt:lpstr>
      <vt:lpstr>Urmatoarele Subiecte :</vt:lpstr>
      <vt:lpstr>Infrastructura folosita </vt:lpstr>
      <vt:lpstr>PowerPoint Presentation</vt:lpstr>
      <vt:lpstr>Implementarea algoritmului</vt:lpstr>
      <vt:lpstr>Metricile de baza folosite</vt:lpstr>
      <vt:lpstr>Analiza grafurilor de apeluri</vt:lpstr>
      <vt:lpstr>Nivele de suspiciune</vt:lpstr>
      <vt:lpstr>Vizualizarea Rezultatelor</vt:lpstr>
      <vt:lpstr>Rezultate</vt:lpstr>
      <vt:lpstr>Rezultate</vt:lpstr>
      <vt:lpstr>Avantaje si facilitati</vt:lpstr>
      <vt:lpstr>Limitari</vt:lpstr>
      <vt:lpstr>Posibile directii de dezvolatare</vt:lpstr>
      <vt:lpstr>Concluzii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</dc:creator>
  <cp:lastModifiedBy>Vlad Lep</cp:lastModifiedBy>
  <cp:revision>262</cp:revision>
  <cp:lastPrinted>2011-06-25T09:23:38Z</cp:lastPrinted>
  <dcterms:created xsi:type="dcterms:W3CDTF">2004-05-06T09:28:21Z</dcterms:created>
  <dcterms:modified xsi:type="dcterms:W3CDTF">2011-06-26T20:40:44Z</dcterms:modified>
</cp:coreProperties>
</file>

<file path=docProps/thumbnail.jpeg>
</file>